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42"/>
  </p:notesMasterIdLst>
  <p:sldIdLst>
    <p:sldId id="256" r:id="rId2"/>
    <p:sldId id="283" r:id="rId3"/>
    <p:sldId id="259" r:id="rId4"/>
    <p:sldId id="260" r:id="rId5"/>
    <p:sldId id="300" r:id="rId6"/>
    <p:sldId id="311" r:id="rId7"/>
    <p:sldId id="261" r:id="rId8"/>
    <p:sldId id="312" r:id="rId9"/>
    <p:sldId id="313" r:id="rId10"/>
    <p:sldId id="295" r:id="rId11"/>
    <p:sldId id="301" r:id="rId12"/>
    <p:sldId id="302" r:id="rId13"/>
    <p:sldId id="303" r:id="rId14"/>
    <p:sldId id="304" r:id="rId15"/>
    <p:sldId id="305" r:id="rId16"/>
    <p:sldId id="306" r:id="rId17"/>
    <p:sldId id="296" r:id="rId18"/>
    <p:sldId id="267" r:id="rId19"/>
    <p:sldId id="297" r:id="rId20"/>
    <p:sldId id="308" r:id="rId21"/>
    <p:sldId id="309" r:id="rId22"/>
    <p:sldId id="314" r:id="rId23"/>
    <p:sldId id="298" r:id="rId24"/>
    <p:sldId id="315" r:id="rId25"/>
    <p:sldId id="317" r:id="rId26"/>
    <p:sldId id="318" r:id="rId27"/>
    <p:sldId id="319" r:id="rId28"/>
    <p:sldId id="320" r:id="rId29"/>
    <p:sldId id="326" r:id="rId30"/>
    <p:sldId id="327" r:id="rId31"/>
    <p:sldId id="328" r:id="rId32"/>
    <p:sldId id="329" r:id="rId33"/>
    <p:sldId id="330" r:id="rId34"/>
    <p:sldId id="331" r:id="rId35"/>
    <p:sldId id="323" r:id="rId36"/>
    <p:sldId id="324" r:id="rId37"/>
    <p:sldId id="325" r:id="rId38"/>
    <p:sldId id="299" r:id="rId39"/>
    <p:sldId id="271" r:id="rId40"/>
    <p:sldId id="258" r:id="rId4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FBDDA2-3D87-4BAE-8E71-560C2E7DD7FC}">
  <a:tblStyle styleId="{A4FBDDA2-3D87-4BAE-8E71-560C2E7DD7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26B08A7-8CE0-44DD-AFB2-05F32876942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15" autoAdjust="0"/>
    <p:restoredTop sz="80223" autoAdjust="0"/>
  </p:normalViewPr>
  <p:slideViewPr>
    <p:cSldViewPr snapToGrid="0">
      <p:cViewPr>
        <p:scale>
          <a:sx n="125" d="100"/>
          <a:sy n="125" d="100"/>
        </p:scale>
        <p:origin x="672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Frank Ruhl Libre"/>
                <a:ea typeface="+mn-ea"/>
                <a:cs typeface="+mn-cs"/>
              </a:defRPr>
            </a:pPr>
            <a:r>
              <a:rPr lang="pt-PT" sz="1100" b="0" i="0" u="none" strike="noStrike" baseline="0" smtClean="0">
                <a:latin typeface="Frank Ruhl Libre"/>
              </a:rPr>
              <a:t>Disponibilidade de Dados Geográficos e Serviços </a:t>
            </a:r>
            <a:endParaRPr lang="pt-PT" sz="1100">
              <a:latin typeface="Frank Ruhl Libre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Frank Ruhl Libre"/>
              <a:ea typeface="+mn-ea"/>
              <a:cs typeface="+mn-cs"/>
            </a:defRPr>
          </a:pPr>
          <a:endParaRPr lang="pt-P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Hungria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Sheet1!$B$4:$B$8</c:f>
              <c:strCache>
                <c:ptCount val="5"/>
                <c:pt idx="0">
                  <c:v>DSi1.1</c:v>
                </c:pt>
                <c:pt idx="1">
                  <c:v>DSi1.2</c:v>
                </c:pt>
                <c:pt idx="2">
                  <c:v>DSi1.3</c:v>
                </c:pt>
                <c:pt idx="3">
                  <c:v>DSi1.4</c:v>
                </c:pt>
                <c:pt idx="4">
                  <c:v>DSi1.5</c:v>
                </c:pt>
              </c:strCache>
            </c:strRef>
          </c:cat>
          <c:val>
            <c:numRef>
              <c:f>Sheet1!$C$4:$C$8</c:f>
              <c:numCache>
                <c:formatCode>General</c:formatCode>
                <c:ptCount val="5"/>
                <c:pt idx="0">
                  <c:v>120</c:v>
                </c:pt>
                <c:pt idx="1">
                  <c:v>63</c:v>
                </c:pt>
                <c:pt idx="2">
                  <c:v>21</c:v>
                </c:pt>
                <c:pt idx="3">
                  <c:v>0</c:v>
                </c:pt>
                <c:pt idx="4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69-4F44-AE61-625BE461FFD2}"/>
            </c:ext>
          </c:extLst>
        </c:ser>
        <c:ser>
          <c:idx val="1"/>
          <c:order val="1"/>
          <c:tx>
            <c:strRef>
              <c:f>Sheet1!$D$3</c:f>
              <c:strCache>
                <c:ptCount val="1"/>
                <c:pt idx="0">
                  <c:v>Itália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Sheet1!$B$4:$B$8</c:f>
              <c:strCache>
                <c:ptCount val="5"/>
                <c:pt idx="0">
                  <c:v>DSi1.1</c:v>
                </c:pt>
                <c:pt idx="1">
                  <c:v>DSi1.2</c:v>
                </c:pt>
                <c:pt idx="2">
                  <c:v>DSi1.3</c:v>
                </c:pt>
                <c:pt idx="3">
                  <c:v>DSi1.4</c:v>
                </c:pt>
                <c:pt idx="4">
                  <c:v>DSi1.5</c:v>
                </c:pt>
              </c:strCache>
            </c:strRef>
          </c:cat>
          <c:val>
            <c:numRef>
              <c:f>Sheet1!$D$4:$D$8</c:f>
              <c:numCache>
                <c:formatCode>General</c:formatCode>
                <c:ptCount val="5"/>
                <c:pt idx="0">
                  <c:v>4942</c:v>
                </c:pt>
                <c:pt idx="1">
                  <c:v>1920</c:v>
                </c:pt>
                <c:pt idx="2">
                  <c:v>236</c:v>
                </c:pt>
                <c:pt idx="3">
                  <c:v>3168</c:v>
                </c:pt>
                <c:pt idx="4">
                  <c:v>833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569-4F44-AE61-625BE461FFD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26067680"/>
        <c:axId val="1426069344"/>
      </c:barChart>
      <c:catAx>
        <c:axId val="142606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426069344"/>
        <c:crosses val="autoZero"/>
        <c:auto val="1"/>
        <c:lblAlgn val="ctr"/>
        <c:lblOffset val="100"/>
        <c:noMultiLvlLbl val="0"/>
      </c:catAx>
      <c:valAx>
        <c:axId val="1426069344"/>
        <c:scaling>
          <c:orientation val="minMax"/>
          <c:max val="5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426067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Frank Ruhl Libre"/>
                <a:ea typeface="+mn-ea"/>
                <a:cs typeface="+mn-cs"/>
              </a:defRPr>
            </a:pPr>
            <a:r>
              <a:rPr lang="pt-PT" sz="1100" b="0" i="0" u="none" strike="noStrike" baseline="0" smtClean="0">
                <a:latin typeface="Frank Ruhl Libre"/>
              </a:rPr>
              <a:t>Conformidade dos Metadados </a:t>
            </a:r>
            <a:endParaRPr lang="pt-PT" sz="1100">
              <a:latin typeface="Frank Ruhl Libre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Frank Ruhl Libre"/>
              <a:ea typeface="+mn-ea"/>
              <a:cs typeface="+mn-cs"/>
            </a:defRPr>
          </a:pPr>
          <a:endParaRPr lang="pt-P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Sheet2!$C$3</c:f>
              <c:strCache>
                <c:ptCount val="1"/>
                <c:pt idx="0">
                  <c:v>Hungria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Sheet2!$B$4:$B$5</c:f>
              <c:strCache>
                <c:ptCount val="2"/>
                <c:pt idx="0">
                  <c:v>MDi1.1</c:v>
                </c:pt>
                <c:pt idx="1">
                  <c:v>MDi1.2</c:v>
                </c:pt>
              </c:strCache>
            </c:strRef>
          </c:cat>
          <c:val>
            <c:numRef>
              <c:f>Sheet2!$C$4:$C$5</c:f>
              <c:numCache>
                <c:formatCode>0%</c:formatCode>
                <c:ptCount val="2"/>
                <c:pt idx="0">
                  <c:v>0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C7-4455-836E-AEACF6195CDB}"/>
            </c:ext>
          </c:extLst>
        </c:ser>
        <c:ser>
          <c:idx val="1"/>
          <c:order val="1"/>
          <c:tx>
            <c:strRef>
              <c:f>Sheet2!$D$3</c:f>
              <c:strCache>
                <c:ptCount val="1"/>
                <c:pt idx="0">
                  <c:v>Itália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Sheet2!$B$4:$B$5</c:f>
              <c:strCache>
                <c:ptCount val="2"/>
                <c:pt idx="0">
                  <c:v>MDi1.1</c:v>
                </c:pt>
                <c:pt idx="1">
                  <c:v>MDi1.2</c:v>
                </c:pt>
              </c:strCache>
            </c:strRef>
          </c:cat>
          <c:val>
            <c:numRef>
              <c:f>Sheet2!$D$4:$D$5</c:f>
              <c:numCache>
                <c:formatCode>0%</c:formatCode>
                <c:ptCount val="2"/>
                <c:pt idx="0">
                  <c:v>0.99</c:v>
                </c:pt>
                <c:pt idx="1">
                  <c:v>0.99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1C7-4455-836E-AEACF6195CD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13977760"/>
        <c:axId val="1413979008"/>
      </c:barChart>
      <c:catAx>
        <c:axId val="1413977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413979008"/>
        <c:crosses val="autoZero"/>
        <c:auto val="1"/>
        <c:lblAlgn val="ctr"/>
        <c:lblOffset val="100"/>
        <c:noMultiLvlLbl val="0"/>
      </c:catAx>
      <c:valAx>
        <c:axId val="1413979008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413977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PT" sz="1100" b="0" i="0" u="none" strike="noStrike" baseline="0" smtClean="0"/>
              <a:t>Conformidade dos Conjuntos de Dados Geográficos </a:t>
            </a:r>
            <a:endParaRPr lang="pt-PT" sz="11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Sheet3!$C$4</c:f>
              <c:strCache>
                <c:ptCount val="1"/>
                <c:pt idx="0">
                  <c:v>Hungria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Sheet3!$B$5:$B$8</c:f>
              <c:strCache>
                <c:ptCount val="4"/>
                <c:pt idx="0">
                  <c:v>DSi2</c:v>
                </c:pt>
                <c:pt idx="1">
                  <c:v>DSi2.1</c:v>
                </c:pt>
                <c:pt idx="2">
                  <c:v>DSi2.2</c:v>
                </c:pt>
                <c:pt idx="3">
                  <c:v>DSi2.3</c:v>
                </c:pt>
              </c:strCache>
            </c:strRef>
          </c:cat>
          <c:val>
            <c:numRef>
              <c:f>Sheet3!$C$5:$C$8</c:f>
              <c:numCache>
                <c:formatCode>0%</c:formatCode>
                <c:ptCount val="4"/>
                <c:pt idx="0">
                  <c:v>0.39</c:v>
                </c:pt>
                <c:pt idx="1">
                  <c:v>0.46</c:v>
                </c:pt>
                <c:pt idx="2">
                  <c:v>0.37</c:v>
                </c:pt>
                <c:pt idx="3">
                  <c:v>0.43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9F-4C52-931C-8179785D6BE2}"/>
            </c:ext>
          </c:extLst>
        </c:ser>
        <c:ser>
          <c:idx val="1"/>
          <c:order val="1"/>
          <c:tx>
            <c:strRef>
              <c:f>Sheet3!$D$4</c:f>
              <c:strCache>
                <c:ptCount val="1"/>
                <c:pt idx="0">
                  <c:v>Itália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Sheet3!$B$5:$B$8</c:f>
              <c:strCache>
                <c:ptCount val="4"/>
                <c:pt idx="0">
                  <c:v>DSi2</c:v>
                </c:pt>
                <c:pt idx="1">
                  <c:v>DSi2.1</c:v>
                </c:pt>
                <c:pt idx="2">
                  <c:v>DSi2.2</c:v>
                </c:pt>
                <c:pt idx="3">
                  <c:v>DSi2.3</c:v>
                </c:pt>
              </c:strCache>
            </c:strRef>
          </c:cat>
          <c:val>
            <c:numRef>
              <c:f>Sheet3!$D$5:$D$8</c:f>
              <c:numCache>
                <c:formatCode>0%</c:formatCode>
                <c:ptCount val="4"/>
                <c:pt idx="0">
                  <c:v>0.3</c:v>
                </c:pt>
                <c:pt idx="1">
                  <c:v>0.33</c:v>
                </c:pt>
                <c:pt idx="2">
                  <c:v>0.22</c:v>
                </c:pt>
                <c:pt idx="3">
                  <c:v>0.28000000000000003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D9F-4C52-931C-8179785D6BE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62098624"/>
        <c:axId val="1362095296"/>
      </c:barChart>
      <c:catAx>
        <c:axId val="1362098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362095296"/>
        <c:crosses val="autoZero"/>
        <c:auto val="1"/>
        <c:lblAlgn val="ctr"/>
        <c:lblOffset val="100"/>
        <c:noMultiLvlLbl val="0"/>
      </c:catAx>
      <c:valAx>
        <c:axId val="1362095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362098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PT" sz="1100" b="0" i="0" u="none" strike="noStrike" baseline="0" dirty="0" smtClean="0"/>
              <a:t>Acessibilidade de Conjuntos de Dados Geográficos através de Serviços de Visualização e Descarregamento </a:t>
            </a:r>
            <a:endParaRPr lang="pt-PT" sz="1100" b="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Sheet4!$C$2</c:f>
              <c:strCache>
                <c:ptCount val="1"/>
                <c:pt idx="0">
                  <c:v>Hungria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Sheet4!$B$3:$B$5</c:f>
              <c:strCache>
                <c:ptCount val="3"/>
                <c:pt idx="0">
                  <c:v>NSi2</c:v>
                </c:pt>
                <c:pt idx="1">
                  <c:v>NSi2.1</c:v>
                </c:pt>
                <c:pt idx="2">
                  <c:v>NSi2.2</c:v>
                </c:pt>
              </c:strCache>
            </c:strRef>
          </c:cat>
          <c:val>
            <c:numRef>
              <c:f>Sheet4!$C$3:$C$5</c:f>
              <c:numCache>
                <c:formatCode>0%</c:formatCode>
                <c:ptCount val="3"/>
                <c:pt idx="0">
                  <c:v>0.08</c:v>
                </c:pt>
                <c:pt idx="1">
                  <c:v>0.11</c:v>
                </c:pt>
                <c:pt idx="2">
                  <c:v>0.13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11-472F-A3D3-78A076811386}"/>
            </c:ext>
          </c:extLst>
        </c:ser>
        <c:ser>
          <c:idx val="1"/>
          <c:order val="1"/>
          <c:tx>
            <c:strRef>
              <c:f>Sheet4!$D$2</c:f>
              <c:strCache>
                <c:ptCount val="1"/>
                <c:pt idx="0">
                  <c:v>Itália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Sheet4!$B$3:$B$5</c:f>
              <c:strCache>
                <c:ptCount val="3"/>
                <c:pt idx="0">
                  <c:v>NSi2</c:v>
                </c:pt>
                <c:pt idx="1">
                  <c:v>NSi2.1</c:v>
                </c:pt>
                <c:pt idx="2">
                  <c:v>NSi2.2</c:v>
                </c:pt>
              </c:strCache>
            </c:strRef>
          </c:cat>
          <c:val>
            <c:numRef>
              <c:f>Sheet4!$D$3:$D$5</c:f>
              <c:numCache>
                <c:formatCode>0%</c:formatCode>
                <c:ptCount val="3"/>
                <c:pt idx="0">
                  <c:v>0.05</c:v>
                </c:pt>
                <c:pt idx="1">
                  <c:v>0.1</c:v>
                </c:pt>
                <c:pt idx="2">
                  <c:v>0.13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F11-472F-A3D3-78A07681138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22534976"/>
        <c:axId val="1422538304"/>
      </c:barChart>
      <c:catAx>
        <c:axId val="1422534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422538304"/>
        <c:crosses val="autoZero"/>
        <c:auto val="1"/>
        <c:lblAlgn val="ctr"/>
        <c:lblOffset val="100"/>
        <c:noMultiLvlLbl val="0"/>
      </c:catAx>
      <c:valAx>
        <c:axId val="1422538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422534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PT" sz="1100" b="0" i="0" u="none" strike="noStrike" baseline="0" dirty="0" smtClean="0"/>
              <a:t>Conformidade dos Serviços de Dados Geográficos </a:t>
            </a:r>
            <a:endParaRPr lang="pt-PT" sz="11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Sheet5!$C$2</c:f>
              <c:strCache>
                <c:ptCount val="1"/>
                <c:pt idx="0">
                  <c:v>Hungria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Sheet5!$B$3:$B$7</c:f>
              <c:strCache>
                <c:ptCount val="5"/>
                <c:pt idx="0">
                  <c:v>NSi4</c:v>
                </c:pt>
                <c:pt idx="1">
                  <c:v>NSi4.1</c:v>
                </c:pt>
                <c:pt idx="2">
                  <c:v>NSi4.2</c:v>
                </c:pt>
                <c:pt idx="3">
                  <c:v>NSi4.3</c:v>
                </c:pt>
                <c:pt idx="4">
                  <c:v>NSi4.4</c:v>
                </c:pt>
              </c:strCache>
            </c:strRef>
          </c:cat>
          <c:val>
            <c:numRef>
              <c:f>Sheet5!$C$3:$C$7</c:f>
              <c:numCache>
                <c:formatCode>0%</c:formatCode>
                <c:ptCount val="5"/>
                <c:pt idx="0">
                  <c:v>0.13</c:v>
                </c:pt>
                <c:pt idx="1">
                  <c:v>0.5</c:v>
                </c:pt>
                <c:pt idx="2">
                  <c:v>7.0000000000000007E-2</c:v>
                </c:pt>
                <c:pt idx="3">
                  <c:v>0.11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09-4A60-B4D2-07528E5F69EE}"/>
            </c:ext>
          </c:extLst>
        </c:ser>
        <c:ser>
          <c:idx val="1"/>
          <c:order val="1"/>
          <c:tx>
            <c:strRef>
              <c:f>Sheet5!$D$2</c:f>
              <c:strCache>
                <c:ptCount val="1"/>
                <c:pt idx="0">
                  <c:v>Itália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Sheet5!$B$3:$B$7</c:f>
              <c:strCache>
                <c:ptCount val="5"/>
                <c:pt idx="0">
                  <c:v>NSi4</c:v>
                </c:pt>
                <c:pt idx="1">
                  <c:v>NSi4.1</c:v>
                </c:pt>
                <c:pt idx="2">
                  <c:v>NSi4.2</c:v>
                </c:pt>
                <c:pt idx="3">
                  <c:v>NSi4.3</c:v>
                </c:pt>
                <c:pt idx="4">
                  <c:v>NSi4.4</c:v>
                </c:pt>
              </c:strCache>
            </c:strRef>
          </c:cat>
          <c:val>
            <c:numRef>
              <c:f>Sheet5!$D$3:$D$7</c:f>
              <c:numCache>
                <c:formatCode>0%</c:formatCode>
                <c:ptCount val="5"/>
                <c:pt idx="0">
                  <c:v>0.03</c:v>
                </c:pt>
                <c:pt idx="1">
                  <c:v>0.25</c:v>
                </c:pt>
                <c:pt idx="2">
                  <c:v>0.03</c:v>
                </c:pt>
                <c:pt idx="3">
                  <c:v>0.03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E09-4A60-B4D2-07528E5F69E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02653232"/>
        <c:axId val="1502656144"/>
      </c:barChart>
      <c:catAx>
        <c:axId val="1502653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502656144"/>
        <c:crosses val="autoZero"/>
        <c:auto val="1"/>
        <c:lblAlgn val="ctr"/>
        <c:lblOffset val="100"/>
        <c:noMultiLvlLbl val="0"/>
      </c:catAx>
      <c:valAx>
        <c:axId val="1502656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502653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07332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9666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42342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0850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8928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55305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36493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43781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9629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c2915192b1_2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c2915192b1_2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95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4165421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163466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36917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59344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029267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0396882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776870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5680250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43316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9349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2002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356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6457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1671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2316267" y="304925"/>
            <a:ext cx="4511142" cy="4526109"/>
            <a:chOff x="2316267" y="304925"/>
            <a:chExt cx="4511142" cy="4526109"/>
          </a:xfrm>
        </p:grpSpPr>
        <p:sp>
          <p:nvSpPr>
            <p:cNvPr id="11" name="Google Shape;11;p2"/>
            <p:cNvSpPr/>
            <p:nvPr/>
          </p:nvSpPr>
          <p:spPr>
            <a:xfrm>
              <a:off x="2550175" y="541175"/>
              <a:ext cx="40437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626375" y="6173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" name="Google Shape;13;p2"/>
            <p:cNvSpPr/>
            <p:nvPr/>
          </p:nvSpPr>
          <p:spPr>
            <a:xfrm rot="10800000">
              <a:off x="2841625" y="8119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4" name="Google Shape;14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2700000">
              <a:off x="2700667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8100000">
              <a:off x="6290608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787625" y="1991825"/>
            <a:ext cx="3572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4357664" y="3735189"/>
            <a:ext cx="428350" cy="428530"/>
            <a:chOff x="1191725" y="238125"/>
            <a:chExt cx="5236550" cy="5238750"/>
          </a:xfrm>
        </p:grpSpPr>
        <p:sp>
          <p:nvSpPr>
            <p:cNvPr id="18" name="Google Shape;18;p2"/>
            <p:cNvSpPr/>
            <p:nvPr/>
          </p:nvSpPr>
          <p:spPr>
            <a:xfrm>
              <a:off x="2218800" y="1278375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227575" y="3429300"/>
              <a:ext cx="1002925" cy="1018300"/>
            </a:xfrm>
            <a:custGeom>
              <a:avLst/>
              <a:gdLst/>
              <a:ahLst/>
              <a:cxnLst/>
              <a:rect l="l" t="t" r="r" b="b"/>
              <a:pathLst>
                <a:path w="40117" h="40732" extrusionOk="0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385100" y="1267400"/>
              <a:ext cx="1005125" cy="1020500"/>
            </a:xfrm>
            <a:custGeom>
              <a:avLst/>
              <a:gdLst/>
              <a:ahLst/>
              <a:cxnLst/>
              <a:rect l="l" t="t" r="r" b="b"/>
              <a:pathLst>
                <a:path w="40205" h="40820" extrusionOk="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380700" y="3435900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191725" y="238125"/>
              <a:ext cx="5236550" cy="5238750"/>
            </a:xfrm>
            <a:custGeom>
              <a:avLst/>
              <a:gdLst/>
              <a:ahLst/>
              <a:cxnLst/>
              <a:rect l="l" t="t" r="r" b="b"/>
              <a:pathLst>
                <a:path w="209462" h="209550" extrusionOk="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2316267" y="304925"/>
            <a:ext cx="4511142" cy="4526109"/>
            <a:chOff x="2316267" y="304925"/>
            <a:chExt cx="4511142" cy="4526109"/>
          </a:xfrm>
        </p:grpSpPr>
        <p:sp>
          <p:nvSpPr>
            <p:cNvPr id="25" name="Google Shape;25;p3"/>
            <p:cNvSpPr/>
            <p:nvPr/>
          </p:nvSpPr>
          <p:spPr>
            <a:xfrm>
              <a:off x="2550175" y="541175"/>
              <a:ext cx="40437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626375" y="6173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" name="Google Shape;27;p3"/>
            <p:cNvSpPr/>
            <p:nvPr/>
          </p:nvSpPr>
          <p:spPr>
            <a:xfrm rot="10800000">
              <a:off x="2841625" y="8119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28" name="Google Shape;28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2700667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6290608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>
            <a:off x="2795175" y="1668850"/>
            <a:ext cx="3553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2795175" y="2948146"/>
            <a:ext cx="3553500" cy="29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9pPr>
          </a:lstStyle>
          <a:p>
            <a:endParaRPr/>
          </a:p>
        </p:txBody>
      </p:sp>
      <p:grpSp>
        <p:nvGrpSpPr>
          <p:cNvPr id="32" name="Google Shape;32;p3"/>
          <p:cNvGrpSpPr/>
          <p:nvPr/>
        </p:nvGrpSpPr>
        <p:grpSpPr>
          <a:xfrm>
            <a:off x="4357664" y="3735189"/>
            <a:ext cx="428350" cy="428530"/>
            <a:chOff x="1191725" y="238125"/>
            <a:chExt cx="5236550" cy="5238750"/>
          </a:xfrm>
        </p:grpSpPr>
        <p:sp>
          <p:nvSpPr>
            <p:cNvPr id="33" name="Google Shape;33;p3"/>
            <p:cNvSpPr/>
            <p:nvPr/>
          </p:nvSpPr>
          <p:spPr>
            <a:xfrm>
              <a:off x="2218800" y="1278375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2227575" y="3429300"/>
              <a:ext cx="1002925" cy="1018300"/>
            </a:xfrm>
            <a:custGeom>
              <a:avLst/>
              <a:gdLst/>
              <a:ahLst/>
              <a:cxnLst/>
              <a:rect l="l" t="t" r="r" b="b"/>
              <a:pathLst>
                <a:path w="40117" h="40732" extrusionOk="0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385100" y="1267400"/>
              <a:ext cx="1005125" cy="1020500"/>
            </a:xfrm>
            <a:custGeom>
              <a:avLst/>
              <a:gdLst/>
              <a:ahLst/>
              <a:cxnLst/>
              <a:rect l="l" t="t" r="r" b="b"/>
              <a:pathLst>
                <a:path w="40205" h="40820" extrusionOk="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4380700" y="3435900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191725" y="238125"/>
              <a:ext cx="5236550" cy="5238750"/>
            </a:xfrm>
            <a:custGeom>
              <a:avLst/>
              <a:gdLst/>
              <a:ahLst/>
              <a:cxnLst/>
              <a:rect l="l" t="t" r="r" b="b"/>
              <a:pathLst>
                <a:path w="209462" h="209550" extrusionOk="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4"/>
          <p:cNvGrpSpPr/>
          <p:nvPr/>
        </p:nvGrpSpPr>
        <p:grpSpPr>
          <a:xfrm>
            <a:off x="2316267" y="304925"/>
            <a:ext cx="4511142" cy="4526109"/>
            <a:chOff x="2316267" y="304925"/>
            <a:chExt cx="4511142" cy="4526109"/>
          </a:xfrm>
        </p:grpSpPr>
        <p:sp>
          <p:nvSpPr>
            <p:cNvPr id="41" name="Google Shape;41;p4"/>
            <p:cNvSpPr/>
            <p:nvPr/>
          </p:nvSpPr>
          <p:spPr>
            <a:xfrm>
              <a:off x="2550175" y="541175"/>
              <a:ext cx="40437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2626375" y="6173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3" name="Google Shape;43;p4"/>
            <p:cNvSpPr/>
            <p:nvPr/>
          </p:nvSpPr>
          <p:spPr>
            <a:xfrm rot="10800000">
              <a:off x="2841625" y="8119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44" name="Google Shape;44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2700667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" name="Google Shape;45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6290608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3009700" y="1187400"/>
            <a:ext cx="3124500" cy="27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 algn="ctr" rtl="0">
              <a:spcBef>
                <a:spcPts val="600"/>
              </a:spcBef>
              <a:spcAft>
                <a:spcPts val="0"/>
              </a:spcAft>
              <a:buSzPts val="1800"/>
              <a:buFont typeface="Libre Baskerville"/>
              <a:buChar char="➢"/>
              <a:defRPr sz="1800" i="1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sz="1800" i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L="1371600" lvl="2" indent="-342900" algn="ctr" rtl="0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sz="1800" i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sz="1800" i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sz="1800" i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sz="1800" i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sz="1800" i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sz="1800" i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sz="1800" i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/>
          <p:nvPr/>
        </p:nvSpPr>
        <p:spPr>
          <a:xfrm>
            <a:off x="3593400" y="6289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B0C6D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“</a:t>
            </a:r>
            <a:endParaRPr sz="7200">
              <a:solidFill>
                <a:srgbClr val="B0C6D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52" name="Google Shape;52;p5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624925" y="6173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4" name="Google Shape;54;p5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55" name="Google Shape;55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7" name="Google Shape;57;p5"/>
          <p:cNvGrpSpPr/>
          <p:nvPr/>
        </p:nvGrpSpPr>
        <p:grpSpPr>
          <a:xfrm>
            <a:off x="4433231" y="1195444"/>
            <a:ext cx="277537" cy="277654"/>
            <a:chOff x="1191725" y="238125"/>
            <a:chExt cx="5236550" cy="5238750"/>
          </a:xfrm>
        </p:grpSpPr>
        <p:sp>
          <p:nvSpPr>
            <p:cNvPr id="58" name="Google Shape;58;p5"/>
            <p:cNvSpPr/>
            <p:nvPr/>
          </p:nvSpPr>
          <p:spPr>
            <a:xfrm>
              <a:off x="2218800" y="1278375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2227575" y="3429300"/>
              <a:ext cx="1002925" cy="1018300"/>
            </a:xfrm>
            <a:custGeom>
              <a:avLst/>
              <a:gdLst/>
              <a:ahLst/>
              <a:cxnLst/>
              <a:rect l="l" t="t" r="r" b="b"/>
              <a:pathLst>
                <a:path w="40117" h="40732" extrusionOk="0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385100" y="1267400"/>
              <a:ext cx="1005125" cy="1020500"/>
            </a:xfrm>
            <a:custGeom>
              <a:avLst/>
              <a:gdLst/>
              <a:ahLst/>
              <a:cxnLst/>
              <a:rect l="l" t="t" r="r" b="b"/>
              <a:pathLst>
                <a:path w="40205" h="40820" extrusionOk="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4380700" y="3435900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1191725" y="238125"/>
              <a:ext cx="5236550" cy="5238750"/>
            </a:xfrm>
            <a:custGeom>
              <a:avLst/>
              <a:gdLst/>
              <a:ahLst/>
              <a:cxnLst/>
              <a:rect l="l" t="t" r="r" b="b"/>
              <a:pathLst>
                <a:path w="209462" h="209550" extrusionOk="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63" name="Google Shape;63;p5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body" idx="1"/>
          </p:nvPr>
        </p:nvSpPr>
        <p:spPr>
          <a:xfrm>
            <a:off x="1003200" y="1563725"/>
            <a:ext cx="7137600" cy="276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➢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 background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6"/>
          <p:cNvGrpSpPr/>
          <p:nvPr/>
        </p:nvGrpSpPr>
        <p:grpSpPr>
          <a:xfrm>
            <a:off x="325492" y="304925"/>
            <a:ext cx="4511142" cy="4526109"/>
            <a:chOff x="2316267" y="304925"/>
            <a:chExt cx="4511142" cy="4526109"/>
          </a:xfrm>
        </p:grpSpPr>
        <p:sp>
          <p:nvSpPr>
            <p:cNvPr id="68" name="Google Shape;68;p6"/>
            <p:cNvSpPr/>
            <p:nvPr/>
          </p:nvSpPr>
          <p:spPr>
            <a:xfrm>
              <a:off x="2550175" y="541175"/>
              <a:ext cx="40437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2626375" y="6173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0" name="Google Shape;70;p6"/>
            <p:cNvSpPr/>
            <p:nvPr/>
          </p:nvSpPr>
          <p:spPr>
            <a:xfrm rot="10800000">
              <a:off x="2841625" y="8119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71" name="Google Shape;71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2700667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6290608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oogle Shape;73;p6"/>
          <p:cNvGrpSpPr/>
          <p:nvPr/>
        </p:nvGrpSpPr>
        <p:grpSpPr>
          <a:xfrm>
            <a:off x="796444" y="1424044"/>
            <a:ext cx="277537" cy="277654"/>
            <a:chOff x="1191725" y="238125"/>
            <a:chExt cx="5236550" cy="5238750"/>
          </a:xfrm>
        </p:grpSpPr>
        <p:sp>
          <p:nvSpPr>
            <p:cNvPr id="74" name="Google Shape;74;p6"/>
            <p:cNvSpPr/>
            <p:nvPr/>
          </p:nvSpPr>
          <p:spPr>
            <a:xfrm>
              <a:off x="2218800" y="1278375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2227575" y="3429300"/>
              <a:ext cx="1002925" cy="1018300"/>
            </a:xfrm>
            <a:custGeom>
              <a:avLst/>
              <a:gdLst/>
              <a:ahLst/>
              <a:cxnLst/>
              <a:rect l="l" t="t" r="r" b="b"/>
              <a:pathLst>
                <a:path w="40117" h="40732" extrusionOk="0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4385100" y="1267400"/>
              <a:ext cx="1005125" cy="1020500"/>
            </a:xfrm>
            <a:custGeom>
              <a:avLst/>
              <a:gdLst/>
              <a:ahLst/>
              <a:cxnLst/>
              <a:rect l="l" t="t" r="r" b="b"/>
              <a:pathLst>
                <a:path w="40205" h="40820" extrusionOk="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4380700" y="3435900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1191725" y="238125"/>
              <a:ext cx="5236550" cy="5238750"/>
            </a:xfrm>
            <a:custGeom>
              <a:avLst/>
              <a:gdLst/>
              <a:ahLst/>
              <a:cxnLst/>
              <a:rect l="l" t="t" r="r" b="b"/>
              <a:pathLst>
                <a:path w="209462" h="209550" extrusionOk="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79" name="Google Shape;79;p6"/>
          <p:cNvSpPr txBox="1">
            <a:spLocks noGrp="1"/>
          </p:cNvSpPr>
          <p:nvPr>
            <p:ph type="title"/>
          </p:nvPr>
        </p:nvSpPr>
        <p:spPr>
          <a:xfrm>
            <a:off x="796450" y="845975"/>
            <a:ext cx="35535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"/>
          <p:cNvSpPr txBox="1">
            <a:spLocks noGrp="1"/>
          </p:cNvSpPr>
          <p:nvPr>
            <p:ph type="body" idx="1"/>
          </p:nvPr>
        </p:nvSpPr>
        <p:spPr>
          <a:xfrm>
            <a:off x="796450" y="1792325"/>
            <a:ext cx="3553500" cy="240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9pPr>
          </a:lstStyle>
          <a:p>
            <a:endParaRPr/>
          </a:p>
        </p:txBody>
      </p:sp>
      <p:sp>
        <p:nvSpPr>
          <p:cNvPr id="81" name="Google Shape;81;p6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7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85" name="Google Shape;85;p7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624925" y="6173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7" name="Google Shape;87;p7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88" name="Google Shape;88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0" name="Google Shape;90;p7"/>
          <p:cNvGrpSpPr/>
          <p:nvPr/>
        </p:nvGrpSpPr>
        <p:grpSpPr>
          <a:xfrm>
            <a:off x="4433231" y="1195444"/>
            <a:ext cx="277537" cy="277654"/>
            <a:chOff x="1191725" y="238125"/>
            <a:chExt cx="5236550" cy="5238750"/>
          </a:xfrm>
        </p:grpSpPr>
        <p:sp>
          <p:nvSpPr>
            <p:cNvPr id="91" name="Google Shape;91;p7"/>
            <p:cNvSpPr/>
            <p:nvPr/>
          </p:nvSpPr>
          <p:spPr>
            <a:xfrm>
              <a:off x="2218800" y="1278375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2227575" y="3429300"/>
              <a:ext cx="1002925" cy="1018300"/>
            </a:xfrm>
            <a:custGeom>
              <a:avLst/>
              <a:gdLst/>
              <a:ahLst/>
              <a:cxnLst/>
              <a:rect l="l" t="t" r="r" b="b"/>
              <a:pathLst>
                <a:path w="40117" h="40732" extrusionOk="0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4385100" y="1267400"/>
              <a:ext cx="1005125" cy="1020500"/>
            </a:xfrm>
            <a:custGeom>
              <a:avLst/>
              <a:gdLst/>
              <a:ahLst/>
              <a:cxnLst/>
              <a:rect l="l" t="t" r="r" b="b"/>
              <a:pathLst>
                <a:path w="40205" h="40820" extrusionOk="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4380700" y="3435900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1191725" y="238125"/>
              <a:ext cx="5236550" cy="5238750"/>
            </a:xfrm>
            <a:custGeom>
              <a:avLst/>
              <a:gdLst/>
              <a:ahLst/>
              <a:cxnLst/>
              <a:rect l="l" t="t" r="r" b="b"/>
              <a:pathLst>
                <a:path w="209462" h="209550" extrusionOk="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96" name="Google Shape;96;p7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7"/>
          <p:cNvSpPr txBox="1">
            <a:spLocks noGrp="1"/>
          </p:cNvSpPr>
          <p:nvPr>
            <p:ph type="body" idx="1"/>
          </p:nvPr>
        </p:nvSpPr>
        <p:spPr>
          <a:xfrm>
            <a:off x="1003200" y="1563725"/>
            <a:ext cx="3356700" cy="280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9pPr>
          </a:lstStyle>
          <a:p>
            <a:endParaRPr/>
          </a:p>
        </p:txBody>
      </p:sp>
      <p:sp>
        <p:nvSpPr>
          <p:cNvPr id="98" name="Google Shape;98;p7"/>
          <p:cNvSpPr txBox="1">
            <a:spLocks noGrp="1"/>
          </p:cNvSpPr>
          <p:nvPr>
            <p:ph type="body" idx="2"/>
          </p:nvPr>
        </p:nvSpPr>
        <p:spPr>
          <a:xfrm>
            <a:off x="4784110" y="1563725"/>
            <a:ext cx="3356700" cy="280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9pPr>
          </a:lstStyle>
          <a:p>
            <a:endParaRPr/>
          </a:p>
        </p:txBody>
      </p:sp>
      <p:sp>
        <p:nvSpPr>
          <p:cNvPr id="99" name="Google Shape;99;p7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8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103" name="Google Shape;103;p8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624925" y="6173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05" name="Google Shape;105;p8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06" name="Google Shape;106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8" name="Google Shape;108;p8"/>
          <p:cNvGrpSpPr/>
          <p:nvPr/>
        </p:nvGrpSpPr>
        <p:grpSpPr>
          <a:xfrm>
            <a:off x="4433231" y="1195444"/>
            <a:ext cx="277537" cy="277654"/>
            <a:chOff x="1191725" y="238125"/>
            <a:chExt cx="5236550" cy="5238750"/>
          </a:xfrm>
        </p:grpSpPr>
        <p:sp>
          <p:nvSpPr>
            <p:cNvPr id="109" name="Google Shape;109;p8"/>
            <p:cNvSpPr/>
            <p:nvPr/>
          </p:nvSpPr>
          <p:spPr>
            <a:xfrm>
              <a:off x="2218800" y="1278375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2227575" y="3429300"/>
              <a:ext cx="1002925" cy="1018300"/>
            </a:xfrm>
            <a:custGeom>
              <a:avLst/>
              <a:gdLst/>
              <a:ahLst/>
              <a:cxnLst/>
              <a:rect l="l" t="t" r="r" b="b"/>
              <a:pathLst>
                <a:path w="40117" h="40732" extrusionOk="0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4385100" y="1267400"/>
              <a:ext cx="1005125" cy="1020500"/>
            </a:xfrm>
            <a:custGeom>
              <a:avLst/>
              <a:gdLst/>
              <a:ahLst/>
              <a:cxnLst/>
              <a:rect l="l" t="t" r="r" b="b"/>
              <a:pathLst>
                <a:path w="40205" h="40820" extrusionOk="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4380700" y="3435900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1191725" y="238125"/>
              <a:ext cx="5236550" cy="5238750"/>
            </a:xfrm>
            <a:custGeom>
              <a:avLst/>
              <a:gdLst/>
              <a:ahLst/>
              <a:cxnLst/>
              <a:rect l="l" t="t" r="r" b="b"/>
              <a:pathLst>
                <a:path w="209462" h="209550" extrusionOk="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114" name="Google Shape;114;p8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8"/>
          <p:cNvSpPr txBox="1">
            <a:spLocks noGrp="1"/>
          </p:cNvSpPr>
          <p:nvPr>
            <p:ph type="body" idx="1"/>
          </p:nvPr>
        </p:nvSpPr>
        <p:spPr>
          <a:xfrm>
            <a:off x="1003200" y="1563725"/>
            <a:ext cx="2233800" cy="274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>
            <a:endParaRPr/>
          </a:p>
        </p:txBody>
      </p:sp>
      <p:sp>
        <p:nvSpPr>
          <p:cNvPr id="116" name="Google Shape;116;p8"/>
          <p:cNvSpPr txBox="1">
            <a:spLocks noGrp="1"/>
          </p:cNvSpPr>
          <p:nvPr>
            <p:ph type="body" idx="2"/>
          </p:nvPr>
        </p:nvSpPr>
        <p:spPr>
          <a:xfrm>
            <a:off x="3455100" y="1563725"/>
            <a:ext cx="2233800" cy="274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body" idx="3"/>
          </p:nvPr>
        </p:nvSpPr>
        <p:spPr>
          <a:xfrm>
            <a:off x="5907003" y="1563725"/>
            <a:ext cx="2233800" cy="274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9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122" name="Google Shape;122;p9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624925" y="6173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4" name="Google Shape;124;p9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25" name="Google Shape;125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7" name="Google Shape;127;p9"/>
          <p:cNvGrpSpPr/>
          <p:nvPr/>
        </p:nvGrpSpPr>
        <p:grpSpPr>
          <a:xfrm>
            <a:off x="4433231" y="1195444"/>
            <a:ext cx="277537" cy="277654"/>
            <a:chOff x="1191725" y="238125"/>
            <a:chExt cx="5236550" cy="5238750"/>
          </a:xfrm>
        </p:grpSpPr>
        <p:sp>
          <p:nvSpPr>
            <p:cNvPr id="128" name="Google Shape;128;p9"/>
            <p:cNvSpPr/>
            <p:nvPr/>
          </p:nvSpPr>
          <p:spPr>
            <a:xfrm>
              <a:off x="2218800" y="1278375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2227575" y="3429300"/>
              <a:ext cx="1002925" cy="1018300"/>
            </a:xfrm>
            <a:custGeom>
              <a:avLst/>
              <a:gdLst/>
              <a:ahLst/>
              <a:cxnLst/>
              <a:rect l="l" t="t" r="r" b="b"/>
              <a:pathLst>
                <a:path w="40117" h="40732" extrusionOk="0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4385100" y="1267400"/>
              <a:ext cx="1005125" cy="1020500"/>
            </a:xfrm>
            <a:custGeom>
              <a:avLst/>
              <a:gdLst/>
              <a:ahLst/>
              <a:cxnLst/>
              <a:rect l="l" t="t" r="r" b="b"/>
              <a:pathLst>
                <a:path w="40205" h="40820" extrusionOk="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4380700" y="3435900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1191725" y="238125"/>
              <a:ext cx="5236550" cy="5238750"/>
            </a:xfrm>
            <a:custGeom>
              <a:avLst/>
              <a:gdLst/>
              <a:ahLst/>
              <a:cxnLst/>
              <a:rect l="l" t="t" r="r" b="b"/>
              <a:pathLst>
                <a:path w="209462" h="209550" extrusionOk="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133" name="Google Shape;133;p9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1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Google Shape;153;p11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154" name="Google Shape;154;p11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624925" y="6173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6" name="Google Shape;156;p11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57" name="Google Shape;157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9" name="Google Shape;159;p11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 Ruhl Libre"/>
              <a:buNone/>
              <a:defRPr sz="1600">
                <a:solidFill>
                  <a:schemeClr val="dk2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 Ruhl Libre"/>
              <a:buNone/>
              <a:defRPr sz="1600">
                <a:solidFill>
                  <a:schemeClr val="dk2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 Ruhl Libre"/>
              <a:buNone/>
              <a:defRPr sz="1600">
                <a:solidFill>
                  <a:schemeClr val="dk2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 Ruhl Libre"/>
              <a:buNone/>
              <a:defRPr sz="1600">
                <a:solidFill>
                  <a:schemeClr val="dk2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 Ruhl Libre"/>
              <a:buNone/>
              <a:defRPr sz="1600">
                <a:solidFill>
                  <a:schemeClr val="dk2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 Ruhl Libre"/>
              <a:buNone/>
              <a:defRPr sz="1600">
                <a:solidFill>
                  <a:schemeClr val="dk2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 Ruhl Libre"/>
              <a:buNone/>
              <a:defRPr sz="1600">
                <a:solidFill>
                  <a:schemeClr val="dk2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 Ruhl Libre"/>
              <a:buNone/>
              <a:defRPr sz="1600">
                <a:solidFill>
                  <a:schemeClr val="dk2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 Ruhl Libre"/>
              <a:buNone/>
              <a:defRPr sz="1600">
                <a:solidFill>
                  <a:schemeClr val="dk2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03200" y="1563725"/>
            <a:ext cx="7137600" cy="27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➢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algn="ctr">
              <a:buNone/>
              <a:def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2pPr>
            <a:lvl3pPr lvl="2" algn="ctr">
              <a:buNone/>
              <a:def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3pPr>
            <a:lvl4pPr lvl="3" algn="ctr">
              <a:buNone/>
              <a:def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4pPr>
            <a:lvl5pPr lvl="4" algn="ctr">
              <a:buNone/>
              <a:def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5pPr>
            <a:lvl6pPr lvl="5" algn="ctr">
              <a:buNone/>
              <a:def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6pPr>
            <a:lvl7pPr lvl="6" algn="ctr">
              <a:buNone/>
              <a:def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7pPr>
            <a:lvl8pPr lvl="7" algn="ctr">
              <a:buNone/>
              <a:def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8pPr>
            <a:lvl9pPr lvl="8" algn="ctr">
              <a:buNone/>
              <a:def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"/>
          <p:cNvSpPr txBox="1">
            <a:spLocks noGrp="1"/>
          </p:cNvSpPr>
          <p:nvPr>
            <p:ph type="ctrTitle"/>
          </p:nvPr>
        </p:nvSpPr>
        <p:spPr>
          <a:xfrm>
            <a:off x="2787625" y="1991825"/>
            <a:ext cx="3572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pt-PT" sz="2800" dirty="0" smtClean="0">
                <a:solidFill>
                  <a:schemeClr val="tx1"/>
                </a:solidFill>
              </a:rPr>
              <a:t>Análise </a:t>
            </a:r>
            <a:r>
              <a:rPr lang="pt-PT" sz="2800" dirty="0">
                <a:solidFill>
                  <a:schemeClr val="tx1"/>
                </a:solidFill>
              </a:rPr>
              <a:t>Comparativa da Implementação da Diretiva </a:t>
            </a:r>
            <a:r>
              <a:rPr lang="pt-PT" sz="2800" dirty="0" smtClean="0">
                <a:solidFill>
                  <a:schemeClr val="tx1"/>
                </a:solidFill>
              </a:rPr>
              <a:t>INSPIRE </a:t>
            </a:r>
            <a:r>
              <a:rPr lang="pt-PT" sz="2800" dirty="0">
                <a:solidFill>
                  <a:schemeClr val="tx1"/>
                </a:solidFill>
              </a:rPr>
              <a:t>na </a:t>
            </a:r>
            <a:r>
              <a:rPr lang="pt-PT" sz="2800" dirty="0" smtClean="0">
                <a:solidFill>
                  <a:schemeClr val="tx1"/>
                </a:solidFill>
              </a:rPr>
              <a:t>Hungria </a:t>
            </a:r>
            <a:r>
              <a:rPr lang="pt-PT" sz="2800" dirty="0">
                <a:solidFill>
                  <a:schemeClr val="tx1"/>
                </a:solidFill>
              </a:rPr>
              <a:t>e </a:t>
            </a:r>
            <a:r>
              <a:rPr lang="pt-PT" sz="2800" dirty="0" smtClean="0">
                <a:solidFill>
                  <a:schemeClr val="tx1"/>
                </a:solidFill>
              </a:rPr>
              <a:t>Itália</a:t>
            </a:r>
            <a:endParaRPr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 txBox="1">
            <a:spLocks noGrp="1"/>
          </p:cNvSpPr>
          <p:nvPr>
            <p:ph type="ctrTitle"/>
          </p:nvPr>
        </p:nvSpPr>
        <p:spPr>
          <a:xfrm>
            <a:off x="2795175" y="1668850"/>
            <a:ext cx="3553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B6D7A8"/>
                </a:solidFill>
              </a:rPr>
              <a:t>2.</a:t>
            </a:r>
            <a:endParaRPr dirty="0">
              <a:solidFill>
                <a:srgbClr val="B6D7A8"/>
              </a:solidFill>
            </a:endParaRPr>
          </a:p>
          <a:p>
            <a:pPr lvl="0"/>
            <a:r>
              <a:rPr lang="pt-PT" sz="3200" dirty="0">
                <a:solidFill>
                  <a:schemeClr val="tx1"/>
                </a:solidFill>
              </a:rPr>
              <a:t>Área de Estudo</a:t>
            </a:r>
          </a:p>
        </p:txBody>
      </p:sp>
    </p:spTree>
    <p:extLst>
      <p:ext uri="{BB962C8B-B14F-4D97-AF65-F5344CB8AC3E}">
        <p14:creationId xmlns:p14="http://schemas.microsoft.com/office/powerpoint/2010/main" val="7756133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pt-PT" sz="2800" dirty="0" smtClean="0"/>
              <a:t>Área de Estudo</a:t>
            </a:r>
            <a:endParaRPr lang="pt-PT" sz="2800" dirty="0"/>
          </a:p>
        </p:txBody>
      </p:sp>
      <p:sp>
        <p:nvSpPr>
          <p:cNvPr id="214" name="Google Shape;214;p19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11</a:t>
            </a:fld>
            <a:endParaRPr lang="pt-PT" dirty="0"/>
          </a:p>
        </p:txBody>
      </p:sp>
      <p:pic>
        <p:nvPicPr>
          <p:cNvPr id="1026" name="Picture 2" descr="https://upload.wikimedia.org/wikipedia/commons/thumb/4/41/European_Union_main_map.svg/2560px-European_Union_main_map.svg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80" t="14919" r="14702"/>
          <a:stretch/>
        </p:blipFill>
        <p:spPr bwMode="auto">
          <a:xfrm>
            <a:off x="4791199" y="1365870"/>
            <a:ext cx="3450135" cy="3029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749;p49"/>
          <p:cNvSpPr/>
          <p:nvPr/>
        </p:nvSpPr>
        <p:spPr>
          <a:xfrm>
            <a:off x="6579029" y="3615324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10" name="Google Shape;749;p49"/>
          <p:cNvSpPr/>
          <p:nvPr/>
        </p:nvSpPr>
        <p:spPr>
          <a:xfrm>
            <a:off x="6830133" y="3140042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22" name="Google Shape;749;p49"/>
          <p:cNvSpPr/>
          <p:nvPr/>
        </p:nvSpPr>
        <p:spPr>
          <a:xfrm>
            <a:off x="6579028" y="3617051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26" name="TextBox 25"/>
          <p:cNvSpPr txBox="1"/>
          <p:nvPr/>
        </p:nvSpPr>
        <p:spPr>
          <a:xfrm>
            <a:off x="1217334" y="1929262"/>
            <a:ext cx="31919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b="1" u="sng" dirty="0" smtClean="0">
                <a:solidFill>
                  <a:schemeClr val="tx1"/>
                </a:solidFill>
                <a:latin typeface="Frank Ruhl Libre"/>
              </a:rPr>
              <a:t>Itália</a:t>
            </a:r>
          </a:p>
          <a:p>
            <a:endParaRPr lang="pt-PT" sz="1600" dirty="0">
              <a:solidFill>
                <a:schemeClr val="tx1"/>
              </a:solidFill>
              <a:latin typeface="Frank Ruhl Libre"/>
            </a:endParaRP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>
                <a:solidFill>
                  <a:schemeClr val="tx1"/>
                </a:solidFill>
                <a:latin typeface="Frank Ruhl Libre"/>
              </a:rPr>
              <a:t>Membro fundador UE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>
                <a:solidFill>
                  <a:schemeClr val="tx1"/>
                </a:solidFill>
                <a:latin typeface="Frank Ruhl Libre"/>
              </a:rPr>
              <a:t>Área ~ 300 000 </a:t>
            </a: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km</a:t>
            </a:r>
            <a:r>
              <a:rPr lang="pt-PT" sz="16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²</a:t>
            </a:r>
            <a:endParaRPr lang="pt-PT" sz="1600" dirty="0">
              <a:solidFill>
                <a:schemeClr val="tx1"/>
              </a:solidFill>
              <a:latin typeface="Frank Ruhl Libre"/>
            </a:endParaRP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>
                <a:solidFill>
                  <a:schemeClr val="tx1"/>
                </a:solidFill>
                <a:latin typeface="Frank Ruhl Libre"/>
              </a:rPr>
              <a:t>População ~ 60 milhões </a:t>
            </a: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pessoas</a:t>
            </a:r>
            <a:endParaRPr lang="pt-PT" sz="1600" dirty="0">
              <a:solidFill>
                <a:schemeClr val="tx1"/>
              </a:solidFill>
              <a:latin typeface="Frank Ruhl Libre"/>
            </a:endParaRPr>
          </a:p>
        </p:txBody>
      </p:sp>
      <p:grpSp>
        <p:nvGrpSpPr>
          <p:cNvPr id="16" name="Google Shape;415;p35"/>
          <p:cNvGrpSpPr/>
          <p:nvPr/>
        </p:nvGrpSpPr>
        <p:grpSpPr>
          <a:xfrm>
            <a:off x="693504" y="1751309"/>
            <a:ext cx="4209946" cy="2439941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18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9181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6" grpId="0" build="p"/>
      <p:bldP spid="26" grpId="1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pt-PT" sz="2800" dirty="0" smtClean="0"/>
              <a:t>Área de Estudo</a:t>
            </a:r>
            <a:endParaRPr lang="pt-PT" sz="2800" dirty="0"/>
          </a:p>
        </p:txBody>
      </p:sp>
      <p:sp>
        <p:nvSpPr>
          <p:cNvPr id="214" name="Google Shape;214;p19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12</a:t>
            </a:fld>
            <a:endParaRPr lang="pt-PT" dirty="0"/>
          </a:p>
        </p:txBody>
      </p:sp>
      <p:pic>
        <p:nvPicPr>
          <p:cNvPr id="1026" name="Picture 2" descr="https://upload.wikimedia.org/wikipedia/commons/thumb/4/41/European_Union_main_map.svg/2560px-European_Union_main_map.svg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80" t="14919" r="14702"/>
          <a:stretch/>
        </p:blipFill>
        <p:spPr bwMode="auto">
          <a:xfrm>
            <a:off x="4791199" y="1365870"/>
            <a:ext cx="3450135" cy="3029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749;p49"/>
          <p:cNvSpPr/>
          <p:nvPr/>
        </p:nvSpPr>
        <p:spPr>
          <a:xfrm>
            <a:off x="6579029" y="3615324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10" name="Google Shape;749;p49"/>
          <p:cNvSpPr/>
          <p:nvPr/>
        </p:nvSpPr>
        <p:spPr>
          <a:xfrm>
            <a:off x="6830133" y="3140042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15" name="TextBox 14"/>
          <p:cNvSpPr txBox="1"/>
          <p:nvPr/>
        </p:nvSpPr>
        <p:spPr>
          <a:xfrm>
            <a:off x="1217334" y="1929262"/>
            <a:ext cx="319193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DL </a:t>
            </a:r>
            <a:r>
              <a:rPr lang="pt-PT" sz="1600" dirty="0">
                <a:solidFill>
                  <a:schemeClr val="tx1"/>
                </a:solidFill>
                <a:latin typeface="Frank Ruhl Libre"/>
              </a:rPr>
              <a:t>32/10 Janeiro 2010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>
                <a:solidFill>
                  <a:schemeClr val="tx1"/>
                </a:solidFill>
                <a:latin typeface="Frank Ruhl Libre"/>
              </a:rPr>
              <a:t>Estrutura de coordenação</a:t>
            </a: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:</a:t>
            </a:r>
          </a:p>
          <a:p>
            <a:pPr marL="285750" lvl="8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Ministérios</a:t>
            </a:r>
            <a:endParaRPr lang="pt-PT" sz="1600" dirty="0">
              <a:solidFill>
                <a:schemeClr val="tx1"/>
              </a:solidFill>
              <a:latin typeface="Frank Ruhl Libre"/>
            </a:endParaRPr>
          </a:p>
          <a:p>
            <a:pPr marL="285750" lvl="8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>
                <a:solidFill>
                  <a:schemeClr val="tx1"/>
                </a:solidFill>
                <a:latin typeface="Frank Ruhl Libre"/>
              </a:rPr>
              <a:t>Institutos de âmbito geográfico</a:t>
            </a:r>
          </a:p>
          <a:p>
            <a:pPr marL="285750" lvl="8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>
                <a:solidFill>
                  <a:schemeClr val="tx1"/>
                </a:solidFill>
                <a:latin typeface="Frank Ruhl Libre"/>
              </a:rPr>
              <a:t>Representantes das regiões administrativas</a:t>
            </a:r>
          </a:p>
          <a:p>
            <a:endParaRPr lang="pt-PT" sz="1600" b="1" u="sng" dirty="0" smtClean="0">
              <a:solidFill>
                <a:schemeClr val="tx1"/>
              </a:solidFill>
              <a:latin typeface="Frank Ruhl Libre"/>
            </a:endParaRPr>
          </a:p>
        </p:txBody>
      </p:sp>
      <p:sp>
        <p:nvSpPr>
          <p:cNvPr id="22" name="Google Shape;749;p49"/>
          <p:cNvSpPr/>
          <p:nvPr/>
        </p:nvSpPr>
        <p:spPr>
          <a:xfrm>
            <a:off x="6579028" y="3617051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grpSp>
        <p:nvGrpSpPr>
          <p:cNvPr id="16" name="Google Shape;415;p35"/>
          <p:cNvGrpSpPr/>
          <p:nvPr/>
        </p:nvGrpSpPr>
        <p:grpSpPr>
          <a:xfrm>
            <a:off x="693504" y="1751309"/>
            <a:ext cx="4209946" cy="2439941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17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7815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7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7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7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7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15" grpId="2" build="allAtOnce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pt-PT" sz="2800" dirty="0" smtClean="0"/>
              <a:t>Área de Estudo</a:t>
            </a:r>
            <a:endParaRPr lang="pt-PT" sz="2800" dirty="0"/>
          </a:p>
        </p:txBody>
      </p:sp>
      <p:sp>
        <p:nvSpPr>
          <p:cNvPr id="214" name="Google Shape;214;p19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13</a:t>
            </a:fld>
            <a:endParaRPr lang="pt-PT" dirty="0"/>
          </a:p>
        </p:txBody>
      </p:sp>
      <p:pic>
        <p:nvPicPr>
          <p:cNvPr id="1026" name="Picture 2" descr="https://upload.wikimedia.org/wikipedia/commons/thumb/4/41/European_Union_main_map.svg/2560px-European_Union_main_map.svg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80" t="14919" r="14702"/>
          <a:stretch/>
        </p:blipFill>
        <p:spPr bwMode="auto">
          <a:xfrm>
            <a:off x="4791199" y="1365870"/>
            <a:ext cx="3450135" cy="3029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749;p49"/>
          <p:cNvSpPr/>
          <p:nvPr/>
        </p:nvSpPr>
        <p:spPr>
          <a:xfrm>
            <a:off x="6579029" y="3615324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10" name="Google Shape;749;p49"/>
          <p:cNvSpPr/>
          <p:nvPr/>
        </p:nvSpPr>
        <p:spPr>
          <a:xfrm>
            <a:off x="6830133" y="3140042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1619" y="1914661"/>
            <a:ext cx="2670893" cy="2006061"/>
          </a:xfrm>
          <a:prstGeom prst="rect">
            <a:avLst/>
          </a:prstGeom>
        </p:spPr>
      </p:pic>
      <p:sp>
        <p:nvSpPr>
          <p:cNvPr id="23" name="Google Shape;749;p49"/>
          <p:cNvSpPr/>
          <p:nvPr/>
        </p:nvSpPr>
        <p:spPr>
          <a:xfrm>
            <a:off x="6579028" y="3617051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grpSp>
        <p:nvGrpSpPr>
          <p:cNvPr id="16" name="Google Shape;415;p35"/>
          <p:cNvGrpSpPr/>
          <p:nvPr/>
        </p:nvGrpSpPr>
        <p:grpSpPr>
          <a:xfrm>
            <a:off x="693504" y="1751309"/>
            <a:ext cx="4209946" cy="2439941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17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0227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pt-PT" sz="2800" dirty="0" smtClean="0"/>
              <a:t>Área de Estudo</a:t>
            </a:r>
            <a:endParaRPr lang="pt-PT" sz="2800" dirty="0"/>
          </a:p>
        </p:txBody>
      </p:sp>
      <p:sp>
        <p:nvSpPr>
          <p:cNvPr id="214" name="Google Shape;214;p19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14</a:t>
            </a:fld>
            <a:endParaRPr lang="pt-PT" dirty="0"/>
          </a:p>
        </p:txBody>
      </p:sp>
      <p:pic>
        <p:nvPicPr>
          <p:cNvPr id="1026" name="Picture 2" descr="https://upload.wikimedia.org/wikipedia/commons/thumb/4/41/European_Union_main_map.svg/2560px-European_Union_main_map.svg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80" t="14919" r="14702"/>
          <a:stretch/>
        </p:blipFill>
        <p:spPr bwMode="auto">
          <a:xfrm>
            <a:off x="4791199" y="1365870"/>
            <a:ext cx="3450135" cy="3029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749;p49"/>
          <p:cNvSpPr/>
          <p:nvPr/>
        </p:nvSpPr>
        <p:spPr>
          <a:xfrm>
            <a:off x="6579029" y="3615324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10" name="Google Shape;749;p49"/>
          <p:cNvSpPr/>
          <p:nvPr/>
        </p:nvSpPr>
        <p:spPr>
          <a:xfrm>
            <a:off x="6830133" y="3140042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2" name="TextBox 1"/>
          <p:cNvSpPr txBox="1"/>
          <p:nvPr/>
        </p:nvSpPr>
        <p:spPr>
          <a:xfrm>
            <a:off x="1217334" y="1929262"/>
            <a:ext cx="31919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b="1" u="sng" dirty="0" smtClean="0">
                <a:solidFill>
                  <a:schemeClr val="tx1"/>
                </a:solidFill>
                <a:latin typeface="Frank Ruhl Libre"/>
              </a:rPr>
              <a:t>Hungria</a:t>
            </a:r>
          </a:p>
          <a:p>
            <a:endParaRPr lang="pt-PT" sz="1600" b="1" u="sng" dirty="0" smtClean="0">
              <a:solidFill>
                <a:schemeClr val="tx1"/>
              </a:solidFill>
              <a:latin typeface="Frank Ruhl Libre"/>
            </a:endParaRP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Membro da UE desde 2004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Área ~ 90 000 km2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População ~ 10 milhões pessoas</a:t>
            </a:r>
          </a:p>
        </p:txBody>
      </p:sp>
      <p:sp>
        <p:nvSpPr>
          <p:cNvPr id="13" name="Google Shape;749;p49"/>
          <p:cNvSpPr/>
          <p:nvPr/>
        </p:nvSpPr>
        <p:spPr>
          <a:xfrm>
            <a:off x="6827234" y="3140041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grpSp>
        <p:nvGrpSpPr>
          <p:cNvPr id="16" name="Google Shape;415;p35"/>
          <p:cNvGrpSpPr/>
          <p:nvPr/>
        </p:nvGrpSpPr>
        <p:grpSpPr>
          <a:xfrm>
            <a:off x="693504" y="1751309"/>
            <a:ext cx="4209946" cy="2439941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17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1498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allAtOnce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pt-PT" sz="2800" dirty="0" smtClean="0"/>
              <a:t>Área de Estudo</a:t>
            </a:r>
            <a:endParaRPr lang="pt-PT" sz="2800" dirty="0"/>
          </a:p>
        </p:txBody>
      </p:sp>
      <p:sp>
        <p:nvSpPr>
          <p:cNvPr id="214" name="Google Shape;214;p19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15</a:t>
            </a:fld>
            <a:endParaRPr lang="pt-PT" dirty="0"/>
          </a:p>
        </p:txBody>
      </p:sp>
      <p:pic>
        <p:nvPicPr>
          <p:cNvPr id="1026" name="Picture 2" descr="https://upload.wikimedia.org/wikipedia/commons/thumb/4/41/European_Union_main_map.svg/2560px-European_Union_main_map.svg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80" t="14919" r="14702"/>
          <a:stretch/>
        </p:blipFill>
        <p:spPr bwMode="auto">
          <a:xfrm>
            <a:off x="4791199" y="1365870"/>
            <a:ext cx="3450135" cy="3029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749;p49"/>
          <p:cNvSpPr/>
          <p:nvPr/>
        </p:nvSpPr>
        <p:spPr>
          <a:xfrm>
            <a:off x="6579029" y="3615324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10" name="Google Shape;749;p49"/>
          <p:cNvSpPr/>
          <p:nvPr/>
        </p:nvSpPr>
        <p:spPr>
          <a:xfrm>
            <a:off x="6830133" y="3140042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grpSp>
        <p:nvGrpSpPr>
          <p:cNvPr id="16" name="Google Shape;415;p35"/>
          <p:cNvGrpSpPr/>
          <p:nvPr/>
        </p:nvGrpSpPr>
        <p:grpSpPr>
          <a:xfrm>
            <a:off x="693504" y="1751309"/>
            <a:ext cx="4209946" cy="2439941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17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217334" y="1929262"/>
            <a:ext cx="319193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DL 241/2009 Outubro 2009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Estrutura de coordenação: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Ministérios</a:t>
            </a: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err="1" smtClean="0">
                <a:solidFill>
                  <a:schemeClr val="tx1"/>
                </a:solidFill>
                <a:latin typeface="Frank Ruhl Libre"/>
              </a:rPr>
              <a:t>ONGs</a:t>
            </a:r>
            <a:endParaRPr lang="pt-PT" sz="1600" dirty="0" smtClean="0">
              <a:solidFill>
                <a:schemeClr val="tx1"/>
              </a:solidFill>
              <a:latin typeface="Frank Ruhl Libre"/>
            </a:endParaRPr>
          </a:p>
          <a:p>
            <a:pPr marL="285750" indent="-285750"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</a:rPr>
              <a:t>Fundação de Investigação e Tecnologia</a:t>
            </a:r>
          </a:p>
          <a:p>
            <a:endParaRPr lang="pt-PT" sz="1600" dirty="0">
              <a:solidFill>
                <a:schemeClr val="tx1"/>
              </a:solidFill>
              <a:latin typeface="Frank Ruhl Libre"/>
            </a:endParaRPr>
          </a:p>
        </p:txBody>
      </p:sp>
      <p:sp>
        <p:nvSpPr>
          <p:cNvPr id="14" name="Google Shape;749;p49"/>
          <p:cNvSpPr/>
          <p:nvPr/>
        </p:nvSpPr>
        <p:spPr>
          <a:xfrm>
            <a:off x="6827234" y="3140041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2677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2" grpId="1" build="allAtOnce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pt-PT" sz="2800" dirty="0" smtClean="0"/>
              <a:t>Área de Estudo</a:t>
            </a:r>
            <a:endParaRPr lang="pt-PT" sz="2800" dirty="0"/>
          </a:p>
        </p:txBody>
      </p:sp>
      <p:sp>
        <p:nvSpPr>
          <p:cNvPr id="214" name="Google Shape;214;p19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16</a:t>
            </a:fld>
            <a:endParaRPr lang="pt-PT" dirty="0"/>
          </a:p>
        </p:txBody>
      </p:sp>
      <p:pic>
        <p:nvPicPr>
          <p:cNvPr id="1026" name="Picture 2" descr="https://upload.wikimedia.org/wikipedia/commons/thumb/4/41/European_Union_main_map.svg/2560px-European_Union_main_map.svg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80" t="14919" r="14702"/>
          <a:stretch/>
        </p:blipFill>
        <p:spPr bwMode="auto">
          <a:xfrm>
            <a:off x="4791199" y="1365870"/>
            <a:ext cx="3450135" cy="3029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749;p49"/>
          <p:cNvSpPr/>
          <p:nvPr/>
        </p:nvSpPr>
        <p:spPr>
          <a:xfrm>
            <a:off x="6579029" y="3615324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sp>
        <p:nvSpPr>
          <p:cNvPr id="10" name="Google Shape;749;p49"/>
          <p:cNvSpPr/>
          <p:nvPr/>
        </p:nvSpPr>
        <p:spPr>
          <a:xfrm>
            <a:off x="6830133" y="3140042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  <p:grpSp>
        <p:nvGrpSpPr>
          <p:cNvPr id="16" name="Google Shape;415;p35"/>
          <p:cNvGrpSpPr/>
          <p:nvPr/>
        </p:nvGrpSpPr>
        <p:grpSpPr>
          <a:xfrm>
            <a:off x="693504" y="1751309"/>
            <a:ext cx="4209946" cy="2439941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17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0638" y="1931101"/>
            <a:ext cx="2166646" cy="1994049"/>
          </a:xfrm>
          <a:prstGeom prst="rect">
            <a:avLst/>
          </a:prstGeom>
        </p:spPr>
      </p:pic>
      <p:sp>
        <p:nvSpPr>
          <p:cNvPr id="21" name="Google Shape;749;p49"/>
          <p:cNvSpPr/>
          <p:nvPr/>
        </p:nvSpPr>
        <p:spPr>
          <a:xfrm>
            <a:off x="6827234" y="3140041"/>
            <a:ext cx="195953" cy="259641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14310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 txBox="1">
            <a:spLocks noGrp="1"/>
          </p:cNvSpPr>
          <p:nvPr>
            <p:ph type="ctrTitle"/>
          </p:nvPr>
        </p:nvSpPr>
        <p:spPr>
          <a:xfrm>
            <a:off x="2795175" y="1668850"/>
            <a:ext cx="3553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B6D7A8"/>
                </a:solidFill>
              </a:rPr>
              <a:t>3.</a:t>
            </a:r>
            <a:endParaRPr dirty="0">
              <a:solidFill>
                <a:srgbClr val="B6D7A8"/>
              </a:solidFill>
            </a:endParaRPr>
          </a:p>
          <a:p>
            <a:pPr lvl="0"/>
            <a:r>
              <a:rPr lang="pt-PT" sz="3200" dirty="0">
                <a:solidFill>
                  <a:schemeClr val="tx1"/>
                </a:solidFill>
              </a:rPr>
              <a:t>Metodologia</a:t>
            </a:r>
          </a:p>
        </p:txBody>
      </p:sp>
    </p:spTree>
    <p:extLst>
      <p:ext uri="{BB962C8B-B14F-4D97-AF65-F5344CB8AC3E}">
        <p14:creationId xmlns:p14="http://schemas.microsoft.com/office/powerpoint/2010/main" val="1890685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Metodologia</a:t>
            </a:r>
            <a:endParaRPr sz="2800" dirty="0"/>
          </a:p>
        </p:txBody>
      </p:sp>
      <p:sp>
        <p:nvSpPr>
          <p:cNvPr id="270" name="Google Shape;270;p25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1531"/>
          <a:stretch/>
        </p:blipFill>
        <p:spPr>
          <a:xfrm>
            <a:off x="1430489" y="1456732"/>
            <a:ext cx="6283022" cy="2847386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 txBox="1">
            <a:spLocks noGrp="1"/>
          </p:cNvSpPr>
          <p:nvPr>
            <p:ph type="ctrTitle"/>
          </p:nvPr>
        </p:nvSpPr>
        <p:spPr>
          <a:xfrm>
            <a:off x="2795175" y="1668850"/>
            <a:ext cx="3553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B6D7A8"/>
                </a:solidFill>
              </a:rPr>
              <a:t>4.</a:t>
            </a:r>
            <a:endParaRPr dirty="0">
              <a:solidFill>
                <a:srgbClr val="B6D7A8"/>
              </a:solidFill>
            </a:endParaRPr>
          </a:p>
          <a:p>
            <a:pPr lvl="0"/>
            <a:r>
              <a:rPr lang="pt-PT" sz="3200" dirty="0">
                <a:solidFill>
                  <a:schemeClr val="tx1"/>
                </a:solidFill>
              </a:rPr>
              <a:t>Indicadores</a:t>
            </a:r>
            <a:endParaRPr lang="pt-PT" sz="2000" dirty="0">
              <a:solidFill>
                <a:schemeClr val="tx1"/>
              </a:solidFill>
            </a:endParaRPr>
          </a:p>
        </p:txBody>
      </p:sp>
      <p:sp>
        <p:nvSpPr>
          <p:cNvPr id="3" name="Google Shape;201;p17"/>
          <p:cNvSpPr txBox="1">
            <a:spLocks noGrp="1"/>
          </p:cNvSpPr>
          <p:nvPr>
            <p:ph type="subTitle" idx="1"/>
          </p:nvPr>
        </p:nvSpPr>
        <p:spPr>
          <a:xfrm>
            <a:off x="2795175" y="2948146"/>
            <a:ext cx="3553500" cy="29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Geoportal, INSPIRE, Maturidade dos </a:t>
            </a:r>
            <a:r>
              <a:rPr lang="en" dirty="0" smtClean="0"/>
              <a:t>Dados Abertos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8106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1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dirty="0" smtClean="0">
                <a:solidFill>
                  <a:schemeClr val="tx1"/>
                </a:solidFill>
              </a:rPr>
              <a:t>Índice</a:t>
            </a:r>
            <a:endParaRPr lang="pt-PT" sz="2000" dirty="0">
              <a:solidFill>
                <a:schemeClr val="tx1"/>
              </a:solidFill>
            </a:endParaRPr>
          </a:p>
        </p:txBody>
      </p:sp>
      <p:sp>
        <p:nvSpPr>
          <p:cNvPr id="501" name="Google Shape;501;p41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>
                <a:solidFill>
                  <a:schemeClr val="tx1"/>
                </a:solidFill>
              </a:rPr>
              <a:t>2</a:t>
            </a:fld>
            <a:endParaRPr lang="pt-PT" dirty="0">
              <a:solidFill>
                <a:schemeClr val="tx1"/>
              </a:solidFill>
            </a:endParaRPr>
          </a:p>
        </p:txBody>
      </p:sp>
      <p:sp>
        <p:nvSpPr>
          <p:cNvPr id="502" name="Google Shape;502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4" name="Google Shape;504;p41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505" name="Google Shape;505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  <p:sp>
          <p:nvSpPr>
            <p:cNvPr id="506" name="Google Shape;506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600" dirty="0" smtClean="0">
                  <a:solidFill>
                    <a:schemeClr val="tx1"/>
                  </a:solidFill>
                  <a:latin typeface="Frank Ruhl Libre"/>
                  <a:ea typeface="Frank Ruhl Libre"/>
                  <a:cs typeface="Frank Ruhl Libre"/>
                  <a:sym typeface="Frank Ruhl Libre"/>
                </a:rPr>
                <a:t>1</a:t>
              </a:r>
              <a:endParaRPr lang="pt-PT" sz="600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</p:grpSp>
      <p:grpSp>
        <p:nvGrpSpPr>
          <p:cNvPr id="507" name="Google Shape;507;p41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508" name="Google Shape;508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  <p:sp>
          <p:nvSpPr>
            <p:cNvPr id="509" name="Google Shape;509;p4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600" dirty="0" smtClean="0">
                  <a:solidFill>
                    <a:schemeClr val="tx1"/>
                  </a:solidFill>
                  <a:latin typeface="Frank Ruhl Libre"/>
                  <a:ea typeface="Frank Ruhl Libre"/>
                  <a:cs typeface="Frank Ruhl Libre"/>
                  <a:sym typeface="Frank Ruhl Libre"/>
                </a:rPr>
                <a:t>3</a:t>
              </a:r>
              <a:endParaRPr lang="pt-PT" sz="600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</p:grpSp>
      <p:grpSp>
        <p:nvGrpSpPr>
          <p:cNvPr id="510" name="Google Shape;510;p41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511" name="Google Shape;511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  <p:sp>
          <p:nvSpPr>
            <p:cNvPr id="512" name="Google Shape;512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600" dirty="0" smtClean="0">
                  <a:solidFill>
                    <a:schemeClr val="tx1"/>
                  </a:solidFill>
                  <a:latin typeface="Frank Ruhl Libre"/>
                  <a:ea typeface="Frank Ruhl Libre"/>
                  <a:cs typeface="Frank Ruhl Libre"/>
                  <a:sym typeface="Frank Ruhl Libre"/>
                </a:rPr>
                <a:t>5</a:t>
              </a:r>
              <a:endParaRPr lang="pt-PT" sz="600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</p:grpSp>
      <p:grpSp>
        <p:nvGrpSpPr>
          <p:cNvPr id="513" name="Google Shape;513;p41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514" name="Google Shape;514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  <p:sp>
          <p:nvSpPr>
            <p:cNvPr id="515" name="Google Shape;515;p4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600" dirty="0" smtClean="0">
                  <a:solidFill>
                    <a:schemeClr val="tx1"/>
                  </a:solidFill>
                  <a:latin typeface="Frank Ruhl Libre"/>
                  <a:ea typeface="Frank Ruhl Libre"/>
                  <a:cs typeface="Frank Ruhl Libre"/>
                  <a:sym typeface="Frank Ruhl Libre"/>
                </a:rPr>
                <a:t>6</a:t>
              </a:r>
              <a:endParaRPr lang="pt-PT" sz="600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</p:grpSp>
      <p:grpSp>
        <p:nvGrpSpPr>
          <p:cNvPr id="516" name="Google Shape;516;p41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517" name="Google Shape;517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  <p:sp>
          <p:nvSpPr>
            <p:cNvPr id="518" name="Google Shape;518;p4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600" dirty="0" smtClean="0">
                  <a:solidFill>
                    <a:schemeClr val="tx1"/>
                  </a:solidFill>
                  <a:latin typeface="Frank Ruhl Libre"/>
                  <a:ea typeface="Frank Ruhl Libre"/>
                  <a:cs typeface="Frank Ruhl Libre"/>
                  <a:sym typeface="Frank Ruhl Libre"/>
                </a:rPr>
                <a:t>4</a:t>
              </a:r>
              <a:endParaRPr lang="pt-PT" sz="600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</p:grpSp>
      <p:grpSp>
        <p:nvGrpSpPr>
          <p:cNvPr id="519" name="Google Shape;519;p41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520" name="Google Shape;520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pt-PT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  <p:sp>
          <p:nvSpPr>
            <p:cNvPr id="521" name="Google Shape;521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600" dirty="0" smtClean="0">
                  <a:solidFill>
                    <a:schemeClr val="tx1"/>
                  </a:solidFill>
                  <a:latin typeface="Frank Ruhl Libre"/>
                  <a:ea typeface="Frank Ruhl Libre"/>
                  <a:cs typeface="Frank Ruhl Libre"/>
                  <a:sym typeface="Frank Ruhl Libre"/>
                </a:rPr>
                <a:t>2</a:t>
              </a:r>
              <a:endParaRPr lang="pt-PT" sz="600" dirty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</p:grpSp>
      <p:sp>
        <p:nvSpPr>
          <p:cNvPr id="522" name="Google Shape;522;p41"/>
          <p:cNvSpPr txBox="1"/>
          <p:nvPr/>
        </p:nvSpPr>
        <p:spPr>
          <a:xfrm>
            <a:off x="1317417" y="1156100"/>
            <a:ext cx="145867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Introdução</a:t>
            </a:r>
            <a:endParaRPr lang="pt-PT" sz="1600" dirty="0">
              <a:solidFill>
                <a:schemeClr val="tx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523" name="Google Shape;523;p41"/>
          <p:cNvSpPr txBox="1"/>
          <p:nvPr/>
        </p:nvSpPr>
        <p:spPr>
          <a:xfrm>
            <a:off x="3314772" y="1156100"/>
            <a:ext cx="145867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Metodologia</a:t>
            </a:r>
            <a:endParaRPr lang="pt-PT" sz="1600" dirty="0">
              <a:solidFill>
                <a:schemeClr val="tx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524" name="Google Shape;524;p41"/>
          <p:cNvSpPr txBox="1"/>
          <p:nvPr/>
        </p:nvSpPr>
        <p:spPr>
          <a:xfrm>
            <a:off x="5373577" y="1156100"/>
            <a:ext cx="145867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Análise Comparativa</a:t>
            </a:r>
            <a:endParaRPr lang="pt-PT" sz="1600" dirty="0">
              <a:solidFill>
                <a:schemeClr val="tx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525" name="Google Shape;525;p41"/>
          <p:cNvSpPr txBox="1"/>
          <p:nvPr/>
        </p:nvSpPr>
        <p:spPr>
          <a:xfrm>
            <a:off x="2355742" y="4063600"/>
            <a:ext cx="145867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Área de Estudo</a:t>
            </a:r>
            <a:endParaRPr lang="pt-PT" sz="1600" dirty="0">
              <a:solidFill>
                <a:schemeClr val="tx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526" name="Google Shape;526;p41"/>
          <p:cNvSpPr txBox="1"/>
          <p:nvPr/>
        </p:nvSpPr>
        <p:spPr>
          <a:xfrm>
            <a:off x="4383822" y="4063600"/>
            <a:ext cx="145867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Indicadores</a:t>
            </a:r>
            <a:endParaRPr lang="pt-PT" sz="1100" dirty="0">
              <a:solidFill>
                <a:schemeClr val="tx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527" name="Google Shape;527;p41"/>
          <p:cNvSpPr txBox="1"/>
          <p:nvPr/>
        </p:nvSpPr>
        <p:spPr>
          <a:xfrm>
            <a:off x="6411902" y="4063600"/>
            <a:ext cx="145867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 smtClean="0">
                <a:solidFill>
                  <a:schemeClr val="tx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Conclusão</a:t>
            </a:r>
            <a:endParaRPr lang="pt-PT" sz="1600" dirty="0">
              <a:solidFill>
                <a:schemeClr val="tx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" grpId="0" animBg="1"/>
      <p:bldP spid="522" grpId="0"/>
      <p:bldP spid="523" grpId="0"/>
      <p:bldP spid="524" grpId="0"/>
      <p:bldP spid="525" grpId="0"/>
      <p:bldP spid="526" grpId="0"/>
      <p:bldP spid="5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7"/>
          <p:cNvSpPr txBox="1">
            <a:spLocks noGrp="1"/>
          </p:cNvSpPr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Geoportal</a:t>
            </a:r>
            <a:endParaRPr sz="2800" dirty="0"/>
          </a:p>
        </p:txBody>
      </p:sp>
      <p:sp>
        <p:nvSpPr>
          <p:cNvPr id="437" name="Google Shape;437;p37"/>
          <p:cNvSpPr txBox="1">
            <a:spLocks noGrp="1"/>
          </p:cNvSpPr>
          <p:nvPr>
            <p:ph type="body" idx="1"/>
          </p:nvPr>
        </p:nvSpPr>
        <p:spPr>
          <a:xfrm>
            <a:off x="1003200" y="1563725"/>
            <a:ext cx="7137600" cy="276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algn="ctr">
              <a:buNone/>
            </a:pPr>
            <a:r>
              <a:rPr lang="pt-PT" sz="1600" dirty="0">
                <a:solidFill>
                  <a:schemeClr val="tx1"/>
                </a:solidFill>
              </a:rPr>
              <a:t>Um Geoportal é uma plataforma digital consolidada e </a:t>
            </a:r>
            <a:r>
              <a:rPr lang="pt-PT" sz="1600" dirty="0" smtClean="0">
                <a:solidFill>
                  <a:schemeClr val="tx1"/>
                </a:solidFill>
              </a:rPr>
              <a:t>centralizada que serve como </a:t>
            </a:r>
            <a:r>
              <a:rPr lang="pt-PT" sz="1600" dirty="0">
                <a:solidFill>
                  <a:schemeClr val="tx1"/>
                </a:solidFill>
              </a:rPr>
              <a:t>ponto central de acesso da infraestrutura de nacional de dados </a:t>
            </a:r>
            <a:r>
              <a:rPr lang="pt-PT" sz="1600" dirty="0" smtClean="0">
                <a:solidFill>
                  <a:schemeClr val="tx1"/>
                </a:solidFill>
              </a:rPr>
              <a:t>espaciais.</a:t>
            </a:r>
          </a:p>
          <a:p>
            <a:pPr marL="76200" indent="0" algn="ctr">
              <a:buNone/>
            </a:pPr>
            <a:r>
              <a:rPr lang="pt-PT" sz="1600" dirty="0" smtClean="0">
                <a:solidFill>
                  <a:schemeClr val="tx1"/>
                </a:solidFill>
              </a:rPr>
              <a:t>Critérios considerados para avaliação:</a:t>
            </a:r>
            <a:endParaRPr lang="pt-PT" sz="1600" dirty="0">
              <a:solidFill>
                <a:schemeClr val="tx1"/>
              </a:solidFill>
            </a:endParaRPr>
          </a:p>
        </p:txBody>
      </p:sp>
      <p:sp>
        <p:nvSpPr>
          <p:cNvPr id="438" name="Google Shape;438;p37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 dirty="0"/>
          </a:p>
        </p:txBody>
      </p:sp>
      <p:graphicFrame>
        <p:nvGraphicFramePr>
          <p:cNvPr id="7" name="Google Shape;289;p26"/>
          <p:cNvGraphicFramePr/>
          <p:nvPr>
            <p:extLst>
              <p:ext uri="{D42A27DB-BD31-4B8C-83A1-F6EECF244321}">
                <p14:modId xmlns:p14="http://schemas.microsoft.com/office/powerpoint/2010/main" val="1560947473"/>
              </p:ext>
            </p:extLst>
          </p:nvPr>
        </p:nvGraphicFramePr>
        <p:xfrm>
          <a:off x="1003197" y="2800075"/>
          <a:ext cx="7137602" cy="1523950"/>
        </p:xfrm>
        <a:graphic>
          <a:graphicData uri="http://schemas.openxmlformats.org/drawingml/2006/table">
            <a:tbl>
              <a:tblPr>
                <a:noFill/>
                <a:tableStyleId>{A4FBDDA2-3D87-4BAE-8E71-560C2E7DD7FC}</a:tableStyleId>
              </a:tblPr>
              <a:tblGrid>
                <a:gridCol w="35688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88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1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Número de Conjuntos de Dados </a:t>
                      </a:r>
                      <a:endParaRPr sz="11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Idioma</a:t>
                      </a:r>
                      <a:endParaRPr sz="10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9234783"/>
                  </a:ext>
                </a:extLst>
              </a:tr>
              <a:tr h="3041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Número de Serviços </a:t>
                      </a:r>
                      <a:endParaRPr sz="11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baseline="0" dirty="0" smtClean="0">
                          <a:solidFill>
                            <a:srgbClr val="000000"/>
                          </a:solidFill>
                          <a:latin typeface="Frank Ruhl Libre"/>
                          <a:ea typeface="Arial"/>
                          <a:cs typeface="Arial"/>
                          <a:sym typeface="Arial"/>
                        </a:rPr>
                        <a:t>Data de Criação do Geoportal </a:t>
                      </a:r>
                      <a:endParaRPr sz="10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0176893"/>
                  </a:ext>
                </a:extLst>
              </a:tr>
              <a:tr h="3041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Número de Séries </a:t>
                      </a:r>
                      <a:endParaRPr sz="11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Temas INSPIRE </a:t>
                      </a:r>
                      <a:endParaRPr sz="10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1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Disponibilidade de Dados Abertos </a:t>
                      </a:r>
                      <a:endParaRPr sz="10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Serviços Web</a:t>
                      </a:r>
                      <a:endParaRPr sz="1100" dirty="0"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1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Utilização de Software Aberto </a:t>
                      </a:r>
                      <a:endParaRPr sz="10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err="1" smtClean="0">
                          <a:solidFill>
                            <a:srgbClr val="000000"/>
                          </a:solidFill>
                          <a:latin typeface="Frank Ruhl Libre"/>
                        </a:rPr>
                        <a:t>Geoportais</a:t>
                      </a: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 Temáticos e Regionais </a:t>
                      </a:r>
                      <a:endParaRPr sz="1100" dirty="0"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45581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7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437;p37"/>
          <p:cNvSpPr txBox="1">
            <a:spLocks/>
          </p:cNvSpPr>
          <p:nvPr/>
        </p:nvSpPr>
        <p:spPr>
          <a:xfrm>
            <a:off x="1003200" y="1563725"/>
            <a:ext cx="7137600" cy="27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A9BA6"/>
              </a:buClr>
              <a:buSzPts val="1400"/>
              <a:buFont typeface="Frank Ruhl Libre"/>
              <a:buNone/>
              <a:defRPr sz="1400" b="0" i="1" u="none" strike="noStrike" cap="none">
                <a:solidFill>
                  <a:srgbClr val="8A9BA6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9pPr>
          </a:lstStyle>
          <a:p>
            <a:r>
              <a:rPr lang="pt-PT" sz="1600" i="0" dirty="0" smtClean="0">
                <a:solidFill>
                  <a:schemeClr val="tx1"/>
                </a:solidFill>
              </a:rPr>
              <a:t>Os indicadores INSPIRE visam avaliar e monitorizar a qualidade dos dados geográficos existentes e os avanços realizados anualmente.</a:t>
            </a:r>
          </a:p>
          <a:p>
            <a:r>
              <a:rPr lang="pt-PT" sz="1600" i="0" dirty="0" smtClean="0">
                <a:solidFill>
                  <a:schemeClr val="tx1"/>
                </a:solidFill>
              </a:rPr>
              <a:t>Em 2019 foi estabelecido um processo automatizado de cálculo de indicadores para cada país, divididos em cinco categorias:</a:t>
            </a:r>
            <a:endParaRPr lang="pt-PT" sz="1600" i="0" dirty="0">
              <a:solidFill>
                <a:schemeClr val="tx1"/>
              </a:solidFill>
            </a:endParaRPr>
          </a:p>
        </p:txBody>
      </p:sp>
      <p:sp>
        <p:nvSpPr>
          <p:cNvPr id="436" name="Google Shape;436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Indicadores INSPIRE</a:t>
            </a:r>
            <a:endParaRPr sz="2800" dirty="0"/>
          </a:p>
        </p:txBody>
      </p:sp>
      <p:sp>
        <p:nvSpPr>
          <p:cNvPr id="438" name="Google Shape;438;p3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dirty="0"/>
          </a:p>
        </p:txBody>
      </p:sp>
      <p:graphicFrame>
        <p:nvGraphicFramePr>
          <p:cNvPr id="7" name="Google Shape;289;p26"/>
          <p:cNvGraphicFramePr/>
          <p:nvPr>
            <p:extLst>
              <p:ext uri="{D42A27DB-BD31-4B8C-83A1-F6EECF244321}">
                <p14:modId xmlns:p14="http://schemas.microsoft.com/office/powerpoint/2010/main" val="2166849109"/>
              </p:ext>
            </p:extLst>
          </p:nvPr>
        </p:nvGraphicFramePr>
        <p:xfrm>
          <a:off x="1003200" y="2773345"/>
          <a:ext cx="7137600" cy="1686055"/>
        </p:xfrm>
        <a:graphic>
          <a:graphicData uri="http://schemas.openxmlformats.org/drawingml/2006/table">
            <a:tbl>
              <a:tblPr>
                <a:noFill/>
                <a:tableStyleId>{A4FBDDA2-3D87-4BAE-8E71-560C2E7DD7FC}</a:tableStyleId>
              </a:tblPr>
              <a:tblGrid>
                <a:gridCol w="690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470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2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DSi1</a:t>
                      </a:r>
                      <a:endParaRPr sz="11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chemeClr val="tx1"/>
                          </a:solidFill>
                          <a:latin typeface="Frank Ruhl Libre"/>
                        </a:rPr>
                        <a:t>Disponibilidade CDG e SDG</a:t>
                      </a:r>
                      <a:endParaRPr sz="1000" dirty="0">
                        <a:solidFill>
                          <a:schemeClr val="tx1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9234783"/>
                  </a:ext>
                </a:extLst>
              </a:tr>
              <a:tr h="3372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MDi1</a:t>
                      </a:r>
                      <a:endParaRPr sz="11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baseline="0" dirty="0" smtClean="0">
                          <a:solidFill>
                            <a:schemeClr val="tx1"/>
                          </a:solidFill>
                          <a:latin typeface="Frank Ruhl Libre"/>
                          <a:ea typeface="Arial"/>
                          <a:cs typeface="Arial"/>
                          <a:sym typeface="Arial"/>
                        </a:rPr>
                        <a:t>Conformidade dos Metadados</a:t>
                      </a:r>
                      <a:endParaRPr sz="1000" dirty="0">
                        <a:solidFill>
                          <a:schemeClr val="tx1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0176893"/>
                  </a:ext>
                </a:extLst>
              </a:tr>
              <a:tr h="3372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DSi2 </a:t>
                      </a:r>
                      <a:endParaRPr sz="11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chemeClr val="tx1"/>
                          </a:solidFill>
                          <a:latin typeface="Frank Ruhl Libre"/>
                        </a:rPr>
                        <a:t>Conformidade dos CDG</a:t>
                      </a:r>
                      <a:endParaRPr sz="1000" dirty="0">
                        <a:solidFill>
                          <a:schemeClr val="tx1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2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NSi2 </a:t>
                      </a:r>
                      <a:endParaRPr sz="10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chemeClr val="tx1"/>
                          </a:solidFill>
                          <a:latin typeface="Frank Ruhl Libre"/>
                        </a:rPr>
                        <a:t>Acessibilidade dos CDG através de serviços de visualização e descarregamento,</a:t>
                      </a:r>
                      <a:endParaRPr sz="1100" dirty="0">
                        <a:solidFill>
                          <a:schemeClr val="tx1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2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rgbClr val="000000"/>
                          </a:solidFill>
                          <a:latin typeface="Frank Ruhl Libre"/>
                        </a:rPr>
                        <a:t>NSi4 </a:t>
                      </a:r>
                      <a:endParaRPr sz="1000" dirty="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dirty="0" smtClean="0">
                          <a:solidFill>
                            <a:schemeClr val="tx1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Conformidade dos SDG</a:t>
                      </a:r>
                      <a:endParaRPr sz="1100" dirty="0">
                        <a:solidFill>
                          <a:schemeClr val="tx1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92262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437;p37"/>
          <p:cNvSpPr txBox="1">
            <a:spLocks/>
          </p:cNvSpPr>
          <p:nvPr/>
        </p:nvSpPr>
        <p:spPr>
          <a:xfrm>
            <a:off x="1003200" y="1563725"/>
            <a:ext cx="7137600" cy="27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A9BA6"/>
              </a:buClr>
              <a:buSzPts val="1400"/>
              <a:buFont typeface="Frank Ruhl Libre"/>
              <a:buNone/>
              <a:defRPr sz="1400" b="0" i="1" u="none" strike="noStrike" cap="none">
                <a:solidFill>
                  <a:srgbClr val="8A9BA6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 b="0" i="0" u="none" strike="noStrike" cap="none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9pPr>
          </a:lstStyle>
          <a:p>
            <a:r>
              <a:rPr lang="pt-PT" sz="1600" i="0" dirty="0" smtClean="0">
                <a:solidFill>
                  <a:schemeClr val="tx1"/>
                </a:solidFill>
              </a:rPr>
              <a:t>Publicados desde 2015 pela comissão Europeia, os indicadores de maturidade de dados abertos não fazem parte da diretiva INSPIRE mas permitem uma janela para o principio chave da existência de politicas de dados abertos.</a:t>
            </a:r>
          </a:p>
          <a:p>
            <a:r>
              <a:rPr lang="pt-PT" sz="1600" i="0" dirty="0" smtClean="0">
                <a:solidFill>
                  <a:schemeClr val="tx1"/>
                </a:solidFill>
              </a:rPr>
              <a:t>São considerados quatro indicadores nas seguintes categorias:</a:t>
            </a:r>
            <a:endParaRPr lang="pt-PT" sz="1600" i="0" dirty="0">
              <a:solidFill>
                <a:schemeClr val="tx1"/>
              </a:solidFill>
            </a:endParaRPr>
          </a:p>
        </p:txBody>
      </p:sp>
      <p:sp>
        <p:nvSpPr>
          <p:cNvPr id="436" name="Google Shape;436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Indicadores MDA</a:t>
            </a:r>
            <a:endParaRPr sz="2800" dirty="0"/>
          </a:p>
        </p:txBody>
      </p:sp>
      <p:sp>
        <p:nvSpPr>
          <p:cNvPr id="438" name="Google Shape;438;p3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 dirty="0"/>
          </a:p>
        </p:txBody>
      </p:sp>
      <p:graphicFrame>
        <p:nvGraphicFramePr>
          <p:cNvPr id="7" name="Google Shape;289;p26"/>
          <p:cNvGraphicFramePr/>
          <p:nvPr>
            <p:extLst>
              <p:ext uri="{D42A27DB-BD31-4B8C-83A1-F6EECF244321}">
                <p14:modId xmlns:p14="http://schemas.microsoft.com/office/powerpoint/2010/main" val="1377101147"/>
              </p:ext>
            </p:extLst>
          </p:nvPr>
        </p:nvGraphicFramePr>
        <p:xfrm>
          <a:off x="1003200" y="2943875"/>
          <a:ext cx="7137599" cy="1348844"/>
        </p:xfrm>
        <a:graphic>
          <a:graphicData uri="http://schemas.openxmlformats.org/drawingml/2006/table">
            <a:tbl>
              <a:tblPr>
                <a:noFill/>
                <a:tableStyleId>{A4FBDDA2-3D87-4BAE-8E71-560C2E7DD7FC}</a:tableStyleId>
              </a:tblPr>
              <a:tblGrid>
                <a:gridCol w="71375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2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cap="none" baseline="0" dirty="0" smtClean="0">
                          <a:solidFill>
                            <a:schemeClr val="tx1"/>
                          </a:solidFill>
                          <a:latin typeface="Frank Ruhl Libre"/>
                          <a:ea typeface="Arial"/>
                          <a:cs typeface="Arial"/>
                          <a:sym typeface="Arial"/>
                        </a:rPr>
                        <a:t>Políticas de dados abertos</a:t>
                      </a:r>
                      <a:endParaRPr sz="1000" dirty="0">
                        <a:solidFill>
                          <a:schemeClr val="tx1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0176893"/>
                  </a:ext>
                </a:extLst>
              </a:tr>
              <a:tr h="3372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chemeClr val="tx1"/>
                          </a:solidFill>
                          <a:latin typeface="Frank Ruhl Libre"/>
                        </a:rPr>
                        <a:t>Impacto dos dados abertos</a:t>
                      </a:r>
                      <a:endParaRPr sz="1000" dirty="0">
                        <a:solidFill>
                          <a:schemeClr val="tx1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2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b="0" i="0" u="none" strike="noStrike" baseline="0" dirty="0" smtClean="0">
                          <a:solidFill>
                            <a:schemeClr val="tx1"/>
                          </a:solidFill>
                          <a:latin typeface="Frank Ruhl Libre"/>
                        </a:rPr>
                        <a:t>Portal de dados abertos</a:t>
                      </a:r>
                      <a:endParaRPr sz="1100" dirty="0">
                        <a:solidFill>
                          <a:schemeClr val="tx1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2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100" dirty="0" smtClean="0">
                          <a:solidFill>
                            <a:schemeClr val="tx1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Qualidade dos dados abertos</a:t>
                      </a:r>
                      <a:endParaRPr sz="1100" dirty="0">
                        <a:solidFill>
                          <a:schemeClr val="tx1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0C6D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19051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 txBox="1">
            <a:spLocks noGrp="1"/>
          </p:cNvSpPr>
          <p:nvPr>
            <p:ph type="ctrTitle"/>
          </p:nvPr>
        </p:nvSpPr>
        <p:spPr>
          <a:xfrm>
            <a:off x="2795175" y="1668850"/>
            <a:ext cx="3553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B6D7A8"/>
                </a:solidFill>
              </a:rPr>
              <a:t>5</a:t>
            </a:r>
            <a:r>
              <a:rPr lang="en" dirty="0" smtClean="0">
                <a:solidFill>
                  <a:srgbClr val="B6D7A8"/>
                </a:solidFill>
              </a:rPr>
              <a:t>.</a:t>
            </a:r>
            <a:endParaRPr dirty="0">
              <a:solidFill>
                <a:srgbClr val="B6D7A8"/>
              </a:solidFill>
            </a:endParaRPr>
          </a:p>
          <a:p>
            <a:pPr lvl="0"/>
            <a:r>
              <a:rPr lang="pt-PT" sz="3200" dirty="0">
                <a:solidFill>
                  <a:schemeClr val="tx1"/>
                </a:solidFill>
              </a:rPr>
              <a:t>Análise Comparativa</a:t>
            </a:r>
          </a:p>
        </p:txBody>
      </p:sp>
    </p:spTree>
    <p:extLst>
      <p:ext uri="{BB962C8B-B14F-4D97-AF65-F5344CB8AC3E}">
        <p14:creationId xmlns:p14="http://schemas.microsoft.com/office/powerpoint/2010/main" val="3296829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b="15578"/>
          <a:stretch/>
        </p:blipFill>
        <p:spPr>
          <a:xfrm>
            <a:off x="4764918" y="1680876"/>
            <a:ext cx="3416437" cy="226717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4918" y="1680875"/>
            <a:ext cx="3353556" cy="216714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Geoportal Nacional - Hungria</a:t>
            </a:r>
            <a:endParaRPr lang="pt-PT" sz="2800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600" dirty="0" smtClean="0"/>
              <a:t>205 conjuntos de dados</a:t>
            </a:r>
          </a:p>
          <a:p>
            <a:r>
              <a:rPr lang="pt-PT" sz="1600" dirty="0" smtClean="0"/>
              <a:t>60 serviços</a:t>
            </a:r>
          </a:p>
          <a:p>
            <a:r>
              <a:rPr lang="pt-PT" sz="1600" dirty="0" smtClean="0"/>
              <a:t>0 séries</a:t>
            </a:r>
          </a:p>
          <a:p>
            <a:r>
              <a:rPr lang="pt-PT" sz="1600" dirty="0" smtClean="0"/>
              <a:t>Poucos dados abertos disponíveis para descarregamento</a:t>
            </a:r>
          </a:p>
          <a:p>
            <a:r>
              <a:rPr lang="pt-PT" sz="1600" dirty="0" smtClean="0"/>
              <a:t>Geoportal utiliza software aberto </a:t>
            </a:r>
            <a:r>
              <a:rPr lang="pt-PT" sz="1600" dirty="0" err="1" smtClean="0"/>
              <a:t>GeoNetwork</a:t>
            </a:r>
            <a:endParaRPr lang="pt-PT" sz="1600" dirty="0"/>
          </a:p>
        </p:txBody>
      </p:sp>
      <p:grpSp>
        <p:nvGrpSpPr>
          <p:cNvPr id="21" name="Google Shape;415;p35"/>
          <p:cNvGrpSpPr/>
          <p:nvPr/>
        </p:nvGrpSpPr>
        <p:grpSpPr>
          <a:xfrm>
            <a:off x="4359900" y="1563725"/>
            <a:ext cx="4149100" cy="2411375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22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05176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1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  <p:bldP spid="16" grpId="1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Geoportal Nacional - Hungria</a:t>
            </a:r>
            <a:endParaRPr lang="pt-PT" sz="2800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600" dirty="0" smtClean="0"/>
              <a:t>Data de criação não explicita</a:t>
            </a:r>
          </a:p>
          <a:p>
            <a:r>
              <a:rPr lang="pt-PT" sz="1600" dirty="0" smtClean="0"/>
              <a:t>Muitos conjuntos de dados disponíveis em inglês</a:t>
            </a:r>
          </a:p>
          <a:p>
            <a:r>
              <a:rPr lang="pt-PT" sz="1600" dirty="0" smtClean="0"/>
              <a:t>Temas INSPIRE surgem como sugestão na barra de pesquisa</a:t>
            </a:r>
          </a:p>
          <a:p>
            <a:r>
              <a:rPr lang="pt-PT" sz="1600" dirty="0" smtClean="0"/>
              <a:t>Contém mapa web preparado para carregar WMS</a:t>
            </a:r>
          </a:p>
          <a:p>
            <a:r>
              <a:rPr lang="pt-PT" sz="1600" dirty="0" err="1" smtClean="0"/>
              <a:t>Geoportais</a:t>
            </a:r>
            <a:r>
              <a:rPr lang="pt-PT" sz="1600" dirty="0" smtClean="0"/>
              <a:t> temáticos e regionais quase inexistentes</a:t>
            </a:r>
            <a:endParaRPr lang="pt-PT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15578"/>
          <a:stretch/>
        </p:blipFill>
        <p:spPr>
          <a:xfrm>
            <a:off x="4764918" y="1680876"/>
            <a:ext cx="3416437" cy="226717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4918" y="1680875"/>
            <a:ext cx="3353556" cy="2167145"/>
          </a:xfrm>
          <a:prstGeom prst="rect">
            <a:avLst/>
          </a:prstGeom>
        </p:spPr>
      </p:pic>
      <p:grpSp>
        <p:nvGrpSpPr>
          <p:cNvPr id="11" name="Google Shape;415;p35"/>
          <p:cNvGrpSpPr/>
          <p:nvPr/>
        </p:nvGrpSpPr>
        <p:grpSpPr>
          <a:xfrm>
            <a:off x="4359900" y="1563725"/>
            <a:ext cx="4149100" cy="2411375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12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2593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0877" y="1677863"/>
            <a:ext cx="3419923" cy="22147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494" y="1652505"/>
            <a:ext cx="3320037" cy="21639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4871" y="1666043"/>
            <a:ext cx="3320037" cy="228996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Geoportal Nacional - Itália</a:t>
            </a:r>
            <a:endParaRPr lang="pt-PT" sz="2800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600" dirty="0" smtClean="0"/>
              <a:t>19747 conjuntos de dados</a:t>
            </a:r>
          </a:p>
          <a:p>
            <a:r>
              <a:rPr lang="pt-PT" sz="1600" dirty="0" smtClean="0"/>
              <a:t>402 serviços</a:t>
            </a:r>
          </a:p>
          <a:p>
            <a:r>
              <a:rPr lang="pt-PT" sz="1600" dirty="0" smtClean="0"/>
              <a:t>2581 séries</a:t>
            </a:r>
          </a:p>
          <a:p>
            <a:r>
              <a:rPr lang="pt-PT" sz="1600" dirty="0" smtClean="0"/>
              <a:t>Grande quantidade de dados abertos para descarregamento</a:t>
            </a:r>
          </a:p>
          <a:p>
            <a:r>
              <a:rPr lang="pt-PT" sz="1600" dirty="0" smtClean="0"/>
              <a:t>Utiliza software pago (ESRI)</a:t>
            </a:r>
          </a:p>
        </p:txBody>
      </p:sp>
      <p:grpSp>
        <p:nvGrpSpPr>
          <p:cNvPr id="11" name="Google Shape;415;p35"/>
          <p:cNvGrpSpPr/>
          <p:nvPr/>
        </p:nvGrpSpPr>
        <p:grpSpPr>
          <a:xfrm>
            <a:off x="4359900" y="1563725"/>
            <a:ext cx="4149100" cy="2411375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12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46472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10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4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1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  <p:bldP spid="16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Geoportal Nacional - Itália</a:t>
            </a:r>
            <a:endParaRPr lang="pt-PT" sz="2800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600" dirty="0" smtClean="0"/>
              <a:t>Criado em 2011</a:t>
            </a:r>
          </a:p>
          <a:p>
            <a:r>
              <a:rPr lang="pt-PT" sz="1600" dirty="0" smtClean="0"/>
              <a:t>Maioria dos conjuntos de dados disponíveis apenas em italiano</a:t>
            </a:r>
          </a:p>
          <a:p>
            <a:r>
              <a:rPr lang="pt-PT" sz="1600" dirty="0" smtClean="0"/>
              <a:t>Pesquisa complexa por temas INSPIRE</a:t>
            </a:r>
          </a:p>
          <a:p>
            <a:r>
              <a:rPr lang="pt-PT" sz="1600" dirty="0" smtClean="0"/>
              <a:t>Mapa web permite pesquisas por área e visualização limitada</a:t>
            </a:r>
          </a:p>
          <a:p>
            <a:r>
              <a:rPr lang="pt-PT" sz="1600" dirty="0" smtClean="0"/>
              <a:t>Grande variedade de </a:t>
            </a:r>
            <a:r>
              <a:rPr lang="pt-PT" sz="1600" dirty="0" err="1" smtClean="0"/>
              <a:t>geoportais</a:t>
            </a:r>
            <a:r>
              <a:rPr lang="pt-PT" sz="1600" dirty="0" smtClean="0"/>
              <a:t> regionais e temáticos</a:t>
            </a:r>
            <a:endParaRPr lang="pt-PT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0877" y="1677863"/>
            <a:ext cx="3419923" cy="22147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494" y="1652505"/>
            <a:ext cx="3320037" cy="21639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4871" y="1666043"/>
            <a:ext cx="3320037" cy="2289960"/>
          </a:xfrm>
          <a:prstGeom prst="rect">
            <a:avLst/>
          </a:prstGeom>
        </p:spPr>
      </p:pic>
      <p:grpSp>
        <p:nvGrpSpPr>
          <p:cNvPr id="11" name="Google Shape;415;p35"/>
          <p:cNvGrpSpPr/>
          <p:nvPr/>
        </p:nvGrpSpPr>
        <p:grpSpPr>
          <a:xfrm>
            <a:off x="4359900" y="1563725"/>
            <a:ext cx="4149100" cy="2411375"/>
            <a:chOff x="1177450" y="241631"/>
            <a:chExt cx="6173152" cy="3616776"/>
          </a:xfrm>
          <a:solidFill>
            <a:schemeClr val="tx1"/>
          </a:solidFill>
        </p:grpSpPr>
        <p:sp>
          <p:nvSpPr>
            <p:cNvPr id="12" name="Google Shape;41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41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41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B0C6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41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5812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Itália</a:t>
            </a:r>
          </a:p>
          <a:p>
            <a:r>
              <a:rPr lang="pt-PT" sz="1600" dirty="0" smtClean="0"/>
              <a:t>Quantidade de Dados</a:t>
            </a:r>
          </a:p>
          <a:p>
            <a:r>
              <a:rPr lang="pt-PT" sz="1600" dirty="0" smtClean="0"/>
              <a:t>Dados Abertos</a:t>
            </a:r>
          </a:p>
          <a:p>
            <a:r>
              <a:rPr lang="pt-PT" sz="1600" dirty="0" err="1" smtClean="0"/>
              <a:t>Geoportais</a:t>
            </a:r>
            <a:r>
              <a:rPr lang="pt-PT" sz="1600" dirty="0" smtClean="0"/>
              <a:t> Regionais</a:t>
            </a:r>
          </a:p>
          <a:p>
            <a:r>
              <a:rPr lang="pt-PT" sz="1600" dirty="0" smtClean="0"/>
              <a:t>Mapa Web com mais ferramentas</a:t>
            </a:r>
          </a:p>
          <a:p>
            <a:r>
              <a:rPr lang="pt-PT" sz="1600" dirty="0" smtClean="0"/>
              <a:t>Maior facilidade de acesso</a:t>
            </a:r>
            <a:endParaRPr lang="pt-PT" sz="1600" dirty="0"/>
          </a:p>
        </p:txBody>
      </p:sp>
      <p:grpSp>
        <p:nvGrpSpPr>
          <p:cNvPr id="10" name="Google Shape;835;p49"/>
          <p:cNvGrpSpPr/>
          <p:nvPr/>
        </p:nvGrpSpPr>
        <p:grpSpPr>
          <a:xfrm>
            <a:off x="7218316" y="1662785"/>
            <a:ext cx="1034144" cy="995092"/>
            <a:chOff x="5297950" y="1632050"/>
            <a:chExt cx="426200" cy="431100"/>
          </a:xfrm>
          <a:solidFill>
            <a:schemeClr val="bg2"/>
          </a:solidFill>
        </p:grpSpPr>
        <p:sp>
          <p:nvSpPr>
            <p:cNvPr id="11" name="Google Shape;836;p4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37;p4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err="1" smtClean="0"/>
              <a:t>Geoportais</a:t>
            </a:r>
            <a:r>
              <a:rPr lang="pt-PT" sz="2800" dirty="0" smtClean="0"/>
              <a:t> Nacionais</a:t>
            </a:r>
            <a:endParaRPr lang="pt-PT" sz="2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Hungria</a:t>
            </a:r>
          </a:p>
          <a:p>
            <a:r>
              <a:rPr lang="pt-PT" sz="1600" dirty="0" smtClean="0"/>
              <a:t>Software aberto</a:t>
            </a:r>
          </a:p>
          <a:p>
            <a:r>
              <a:rPr lang="pt-PT" sz="1600" dirty="0" smtClean="0"/>
              <a:t>Disponibilidade em inglês</a:t>
            </a:r>
          </a:p>
          <a:p>
            <a:r>
              <a:rPr lang="pt-PT" sz="1600" dirty="0" smtClean="0"/>
              <a:t>Pesquisa por temas INSPIRE</a:t>
            </a:r>
          </a:p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805001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8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Indicadores INSPIRE</a:t>
            </a:r>
            <a:endParaRPr lang="pt-PT" sz="2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DSi1</a:t>
            </a:r>
          </a:p>
          <a:p>
            <a:r>
              <a:rPr lang="pt-PT" sz="1600" dirty="0" smtClean="0"/>
              <a:t>Itália apresenta muito maior disponibilidade de dados</a:t>
            </a:r>
          </a:p>
          <a:p>
            <a:r>
              <a:rPr lang="pt-PT" sz="1600" dirty="0" smtClean="0"/>
              <a:t>Hungria tem vindo a aumentar muito ligeiramente a quantidade de dados disponíveis</a:t>
            </a:r>
          </a:p>
          <a:p>
            <a:r>
              <a:rPr lang="pt-PT" sz="1600" dirty="0" smtClean="0"/>
              <a:t>Itália tem vindo a diminuir acentuadamente a quantidade de dados disponíveis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2037185"/>
              </p:ext>
            </p:extLst>
          </p:nvPr>
        </p:nvGraphicFramePr>
        <p:xfrm>
          <a:off x="4846350" y="1395425"/>
          <a:ext cx="3294450" cy="297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335185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Graphic spid="13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 txBox="1">
            <a:spLocks noGrp="1"/>
          </p:cNvSpPr>
          <p:nvPr>
            <p:ph type="ctrTitle"/>
          </p:nvPr>
        </p:nvSpPr>
        <p:spPr>
          <a:xfrm>
            <a:off x="2795175" y="1668850"/>
            <a:ext cx="3553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B6D7A8"/>
                </a:solidFill>
              </a:rPr>
              <a:t>1.</a:t>
            </a:r>
            <a:endParaRPr dirty="0">
              <a:solidFill>
                <a:srgbClr val="B6D7A8"/>
              </a:solidFill>
            </a:endParaRPr>
          </a:p>
          <a:p>
            <a:pPr lvl="0"/>
            <a:r>
              <a:rPr lang="pt-PT" sz="3200" dirty="0" smtClean="0">
                <a:solidFill>
                  <a:schemeClr val="tx1"/>
                </a:solidFill>
              </a:rPr>
              <a:t>Introdução</a:t>
            </a:r>
            <a:endParaRPr lang="pt-PT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Indicadores INSPIRE</a:t>
            </a:r>
            <a:endParaRPr lang="pt-PT" sz="2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MDi1</a:t>
            </a:r>
          </a:p>
          <a:p>
            <a:r>
              <a:rPr lang="pt-PT" sz="1600" dirty="0" smtClean="0"/>
              <a:t>Itália atualmente apresenta </a:t>
            </a:r>
            <a:r>
              <a:rPr lang="pt-PT" sz="1600" dirty="0" err="1" smtClean="0"/>
              <a:t>metadados</a:t>
            </a:r>
            <a:r>
              <a:rPr lang="pt-PT" sz="1600" dirty="0" smtClean="0"/>
              <a:t> conformes para quase todos os conjuntos de dados geográficos</a:t>
            </a:r>
          </a:p>
          <a:p>
            <a:r>
              <a:rPr lang="pt-PT" sz="1600" dirty="0" smtClean="0"/>
              <a:t>Indicadores da Hungria a 0% no entanto em 2020 estes indicadores existiam – possível erro?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7106317"/>
              </p:ext>
            </p:extLst>
          </p:nvPr>
        </p:nvGraphicFramePr>
        <p:xfrm>
          <a:off x="4732020" y="1563725"/>
          <a:ext cx="3484980" cy="280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265812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Graphic spid="6" grpId="0">
        <p:bldAsOne/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Indicadores INSPIRE</a:t>
            </a:r>
            <a:endParaRPr lang="pt-PT" sz="2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DSi2</a:t>
            </a:r>
          </a:p>
          <a:p>
            <a:r>
              <a:rPr lang="pt-PT" sz="1600" dirty="0" smtClean="0"/>
              <a:t>Hungria apresenta melhores resultados do que Itália</a:t>
            </a:r>
          </a:p>
          <a:p>
            <a:r>
              <a:rPr lang="pt-PT" sz="1600" dirty="0" smtClean="0"/>
              <a:t>Resultados bastante baixos, não chegando aos 50%</a:t>
            </a:r>
          </a:p>
          <a:p>
            <a:r>
              <a:rPr lang="pt-PT" sz="1600" dirty="0" smtClean="0"/>
              <a:t>Os indicadores italianos decresceram recentemente</a:t>
            </a:r>
          </a:p>
          <a:p>
            <a:r>
              <a:rPr lang="pt-PT" sz="1600" dirty="0" smtClean="0"/>
              <a:t>Hungria com crescimento homogéneo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6062697"/>
              </p:ext>
            </p:extLst>
          </p:nvPr>
        </p:nvGraphicFramePr>
        <p:xfrm>
          <a:off x="4846350" y="1508825"/>
          <a:ext cx="3294450" cy="2856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878508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Graphic spid="6" grpId="0">
        <p:bldAsOne/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Indicadores INSPIRE</a:t>
            </a:r>
            <a:endParaRPr lang="pt-PT" sz="2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NSi2</a:t>
            </a:r>
          </a:p>
          <a:p>
            <a:r>
              <a:rPr lang="pt-PT" sz="1600" dirty="0" smtClean="0"/>
              <a:t>Resultados mais uma vez bastante baixos de ambos os países</a:t>
            </a:r>
          </a:p>
          <a:p>
            <a:r>
              <a:rPr lang="pt-PT" sz="1600" dirty="0" smtClean="0"/>
              <a:t>Hungria com resultados melhores ou iguais a Itália</a:t>
            </a:r>
          </a:p>
          <a:p>
            <a:r>
              <a:rPr lang="pt-PT" sz="1600" dirty="0" smtClean="0"/>
              <a:t>Ambos os países com crescimento de ano para ano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2551259"/>
              </p:ext>
            </p:extLst>
          </p:nvPr>
        </p:nvGraphicFramePr>
        <p:xfrm>
          <a:off x="4846350" y="1563725"/>
          <a:ext cx="3294450" cy="280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373111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Graphic spid="6" grpId="0">
        <p:bldAsOne/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Indicadores INSPIRE</a:t>
            </a:r>
            <a:endParaRPr lang="pt-PT" sz="2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NSi4</a:t>
            </a:r>
          </a:p>
          <a:p>
            <a:r>
              <a:rPr lang="pt-PT" sz="1600" dirty="0" smtClean="0"/>
              <a:t>Mais uma vez a Hungria destaca-se positivamente</a:t>
            </a:r>
          </a:p>
          <a:p>
            <a:r>
              <a:rPr lang="pt-PT" sz="1600" dirty="0" smtClean="0"/>
              <a:t>Conformidade dos SDG mais uma vez muito baixa</a:t>
            </a:r>
          </a:p>
          <a:p>
            <a:r>
              <a:rPr lang="pt-PT" sz="1600" dirty="0" smtClean="0"/>
              <a:t>Nenhum país apresenta serviços de transformação em conformidade com a diretiva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9991247"/>
              </p:ext>
            </p:extLst>
          </p:nvPr>
        </p:nvGraphicFramePr>
        <p:xfrm>
          <a:off x="4846350" y="1563725"/>
          <a:ext cx="32944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793796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Graphic spid="6" grpId="0">
        <p:bldAsOne/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835;p49"/>
          <p:cNvGrpSpPr/>
          <p:nvPr/>
        </p:nvGrpSpPr>
        <p:grpSpPr>
          <a:xfrm>
            <a:off x="2176680" y="1563725"/>
            <a:ext cx="657960" cy="638455"/>
            <a:chOff x="5297950" y="1632050"/>
            <a:chExt cx="426200" cy="431100"/>
          </a:xfrm>
          <a:solidFill>
            <a:schemeClr val="bg2"/>
          </a:solidFill>
        </p:grpSpPr>
        <p:sp>
          <p:nvSpPr>
            <p:cNvPr id="11" name="Google Shape;836;p4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37;p4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Hungria</a:t>
            </a:r>
          </a:p>
          <a:p>
            <a:r>
              <a:rPr lang="pt-PT" sz="1600" dirty="0" smtClean="0"/>
              <a:t>Conformidade dos Dados</a:t>
            </a:r>
          </a:p>
          <a:p>
            <a:r>
              <a:rPr lang="pt-PT" sz="1600" dirty="0" smtClean="0"/>
              <a:t>Disponibilidade de Serviços</a:t>
            </a:r>
          </a:p>
          <a:p>
            <a:r>
              <a:rPr lang="pt-PT" sz="1600" dirty="0" smtClean="0"/>
              <a:t>Conformidade dos Serviços </a:t>
            </a:r>
          </a:p>
          <a:p>
            <a:endParaRPr lang="pt-PT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Itália</a:t>
            </a:r>
          </a:p>
          <a:p>
            <a:r>
              <a:rPr lang="pt-PT" sz="1600" dirty="0" smtClean="0"/>
              <a:t>Quantidade de Dados</a:t>
            </a:r>
          </a:p>
          <a:p>
            <a:r>
              <a:rPr lang="pt-PT" sz="1600" dirty="0" smtClean="0"/>
              <a:t>Metadados</a:t>
            </a:r>
            <a:endParaRPr lang="pt-PT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Indicadores INSPIRE</a:t>
            </a:r>
            <a:endParaRPr lang="pt-PT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724989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Maturidade dos Dados Abertos - Hungria</a:t>
            </a:r>
            <a:endParaRPr lang="pt-PT" sz="2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600" dirty="0" smtClean="0"/>
              <a:t>Melhoria acentuada em todos os indicadores</a:t>
            </a:r>
          </a:p>
          <a:p>
            <a:r>
              <a:rPr lang="pt-PT" sz="1600" dirty="0" smtClean="0"/>
              <a:t>Melhor resultado de sempre atingido em 2022</a:t>
            </a:r>
          </a:p>
          <a:p>
            <a:r>
              <a:rPr lang="pt-PT" sz="1600" dirty="0" smtClean="0"/>
              <a:t>Qualidade dos dados e Portal apresentam os piores resultados</a:t>
            </a:r>
          </a:p>
          <a:p>
            <a:r>
              <a:rPr lang="pt-PT" sz="1600" dirty="0" smtClean="0"/>
              <a:t>Ligeiramente abaixo da média EU27</a:t>
            </a:r>
          </a:p>
          <a:p>
            <a:r>
              <a:rPr lang="pt-PT" sz="1600" dirty="0" smtClean="0"/>
              <a:t>“</a:t>
            </a:r>
            <a:r>
              <a:rPr lang="pt-PT" sz="1600" dirty="0" err="1" smtClean="0"/>
              <a:t>Follower</a:t>
            </a:r>
            <a:r>
              <a:rPr lang="pt-PT" sz="1600" dirty="0" smtClean="0"/>
              <a:t>”</a:t>
            </a:r>
            <a:endParaRPr lang="pt-PT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3416" t="12897" r="49493" b="2977"/>
          <a:stretch/>
        </p:blipFill>
        <p:spPr>
          <a:xfrm>
            <a:off x="5311140" y="1555646"/>
            <a:ext cx="2829660" cy="28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37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349" y="1555646"/>
            <a:ext cx="2834557" cy="28097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Maturidade dos Dados Abertos - Itália</a:t>
            </a:r>
            <a:endParaRPr lang="pt-PT" sz="2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600" dirty="0" smtClean="0"/>
              <a:t>Todos os indicadores no top 10</a:t>
            </a:r>
          </a:p>
          <a:p>
            <a:r>
              <a:rPr lang="en-GB" sz="1600" dirty="0" err="1" smtClean="0"/>
              <a:t>Algumas</a:t>
            </a:r>
            <a:r>
              <a:rPr lang="en-GB" sz="1600" dirty="0" smtClean="0"/>
              <a:t> </a:t>
            </a:r>
            <a:r>
              <a:rPr lang="en-GB" sz="1600" dirty="0" err="1" smtClean="0"/>
              <a:t>melhorias</a:t>
            </a:r>
            <a:r>
              <a:rPr lang="en-GB" sz="1600" dirty="0" smtClean="0"/>
              <a:t> </a:t>
            </a:r>
            <a:r>
              <a:rPr lang="en-GB" sz="1600" dirty="0" err="1" smtClean="0"/>
              <a:t>algumas</a:t>
            </a:r>
            <a:r>
              <a:rPr lang="en-GB" sz="1600" dirty="0" smtClean="0"/>
              <a:t> </a:t>
            </a:r>
            <a:r>
              <a:rPr lang="en-GB" sz="1600" dirty="0" err="1" smtClean="0"/>
              <a:t>piorias</a:t>
            </a:r>
            <a:r>
              <a:rPr lang="pt-PT" sz="1600" dirty="0" smtClean="0"/>
              <a:t> em 2022</a:t>
            </a:r>
          </a:p>
          <a:p>
            <a:r>
              <a:rPr lang="pt-PT" sz="1600" dirty="0" smtClean="0"/>
              <a:t>Qualidade dos dados apresenta os piores resultados</a:t>
            </a:r>
          </a:p>
          <a:p>
            <a:r>
              <a:rPr lang="pt-PT" sz="1600" dirty="0" smtClean="0"/>
              <a:t>Bastante acima da média EU27</a:t>
            </a:r>
          </a:p>
          <a:p>
            <a:r>
              <a:rPr lang="pt-PT" sz="1600" dirty="0" smtClean="0"/>
              <a:t>“</a:t>
            </a:r>
            <a:r>
              <a:rPr lang="pt-PT" sz="1600" dirty="0" err="1" smtClean="0"/>
              <a:t>Trend</a:t>
            </a:r>
            <a:r>
              <a:rPr lang="pt-PT" sz="1600" dirty="0" smtClean="0"/>
              <a:t> setter”</a:t>
            </a:r>
            <a:endParaRPr lang="pt-PT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88893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b="1" u="sng" dirty="0" smtClean="0"/>
              <a:t>Itália</a:t>
            </a:r>
          </a:p>
        </p:txBody>
      </p:sp>
      <p:grpSp>
        <p:nvGrpSpPr>
          <p:cNvPr id="10" name="Google Shape;835;p49"/>
          <p:cNvGrpSpPr/>
          <p:nvPr/>
        </p:nvGrpSpPr>
        <p:grpSpPr>
          <a:xfrm>
            <a:off x="5428316" y="1380838"/>
            <a:ext cx="1034144" cy="995092"/>
            <a:chOff x="5297950" y="1632050"/>
            <a:chExt cx="426200" cy="431100"/>
          </a:xfrm>
          <a:solidFill>
            <a:schemeClr val="bg2"/>
          </a:solidFill>
        </p:grpSpPr>
        <p:sp>
          <p:nvSpPr>
            <p:cNvPr id="11" name="Google Shape;836;p4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37;p4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Maturidade dos Dados Abertos</a:t>
            </a:r>
            <a:endParaRPr lang="pt-PT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3770" y="3188135"/>
            <a:ext cx="4838700" cy="12763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8012" y="3256715"/>
            <a:ext cx="1095375" cy="76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7688" y="1321881"/>
            <a:ext cx="1670812" cy="304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4709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 txBox="1">
            <a:spLocks noGrp="1"/>
          </p:cNvSpPr>
          <p:nvPr>
            <p:ph type="ctrTitle"/>
          </p:nvPr>
        </p:nvSpPr>
        <p:spPr>
          <a:xfrm>
            <a:off x="2795175" y="1668850"/>
            <a:ext cx="3553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B6D7A8"/>
                </a:solidFill>
              </a:rPr>
              <a:t>6.</a:t>
            </a:r>
            <a:endParaRPr dirty="0">
              <a:solidFill>
                <a:srgbClr val="B6D7A8"/>
              </a:solidFill>
            </a:endParaRPr>
          </a:p>
          <a:p>
            <a:pPr lvl="0"/>
            <a:r>
              <a:rPr lang="pt-PT" sz="3200" dirty="0" smtClean="0">
                <a:solidFill>
                  <a:schemeClr val="tx1"/>
                </a:solidFill>
              </a:rPr>
              <a:t>Conclusão</a:t>
            </a:r>
            <a:endParaRPr lang="pt-PT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1706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835;p49"/>
          <p:cNvGrpSpPr/>
          <p:nvPr/>
        </p:nvGrpSpPr>
        <p:grpSpPr>
          <a:xfrm>
            <a:off x="5138056" y="1150900"/>
            <a:ext cx="1209404" cy="1314735"/>
            <a:chOff x="5297950" y="1632050"/>
            <a:chExt cx="426200" cy="431100"/>
          </a:xfrm>
          <a:solidFill>
            <a:schemeClr val="tx2"/>
          </a:solidFill>
        </p:grpSpPr>
        <p:sp>
          <p:nvSpPr>
            <p:cNvPr id="13" name="Google Shape;836;p4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37;p4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" name="Google Shape;316;p29"/>
          <p:cNvSpPr txBox="1">
            <a:spLocks noGrp="1"/>
          </p:cNvSpPr>
          <p:nvPr>
            <p:ph type="ctrTitle" idx="4294967295"/>
          </p:nvPr>
        </p:nvSpPr>
        <p:spPr>
          <a:xfrm>
            <a:off x="1421950" y="1305853"/>
            <a:ext cx="63000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dirty="0" smtClean="0"/>
              <a:t>Itália</a:t>
            </a:r>
            <a:endParaRPr lang="pt-PT" sz="2000" dirty="0"/>
          </a:p>
        </p:txBody>
      </p:sp>
      <p:sp>
        <p:nvSpPr>
          <p:cNvPr id="317" name="Google Shape;317;p29"/>
          <p:cNvSpPr txBox="1">
            <a:spLocks noGrp="1"/>
          </p:cNvSpPr>
          <p:nvPr>
            <p:ph type="subTitle" idx="4294967295"/>
          </p:nvPr>
        </p:nvSpPr>
        <p:spPr>
          <a:xfrm>
            <a:off x="1421950" y="1691935"/>
            <a:ext cx="63000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400" dirty="0" smtClean="0"/>
              <a:t>Apresenta melhor </a:t>
            </a:r>
            <a:r>
              <a:rPr lang="pt-PT" sz="1400" dirty="0" err="1" smtClean="0"/>
              <a:t>geoportal</a:t>
            </a:r>
            <a:r>
              <a:rPr lang="pt-PT" sz="1400" dirty="0" smtClean="0"/>
              <a:t> nacional, está na linha da frente na maturidade de dados abertos e teve um enorme progresso recentemente nos </a:t>
            </a:r>
            <a:r>
              <a:rPr lang="pt-PT" sz="1400" dirty="0" err="1" smtClean="0"/>
              <a:t>metadados</a:t>
            </a:r>
            <a:r>
              <a:rPr lang="pt-PT" sz="1400" dirty="0" smtClean="0"/>
              <a:t> INSPIRE</a:t>
            </a:r>
            <a:endParaRPr lang="pt-PT" sz="1400" dirty="0"/>
          </a:p>
        </p:txBody>
      </p:sp>
      <p:sp>
        <p:nvSpPr>
          <p:cNvPr id="318" name="Google Shape;318;p29"/>
          <p:cNvSpPr txBox="1">
            <a:spLocks noGrp="1"/>
          </p:cNvSpPr>
          <p:nvPr>
            <p:ph type="ctrTitle" idx="4294967295"/>
          </p:nvPr>
        </p:nvSpPr>
        <p:spPr>
          <a:xfrm>
            <a:off x="1421950" y="3023044"/>
            <a:ext cx="63000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dirty="0" smtClean="0"/>
              <a:t>Hungria</a:t>
            </a:r>
            <a:endParaRPr lang="pt-PT" sz="2000" dirty="0"/>
          </a:p>
        </p:txBody>
      </p:sp>
      <p:sp>
        <p:nvSpPr>
          <p:cNvPr id="319" name="Google Shape;319;p29"/>
          <p:cNvSpPr txBox="1">
            <a:spLocks noGrp="1"/>
          </p:cNvSpPr>
          <p:nvPr>
            <p:ph type="subTitle" idx="4294967295"/>
          </p:nvPr>
        </p:nvSpPr>
        <p:spPr>
          <a:xfrm>
            <a:off x="1421950" y="3397474"/>
            <a:ext cx="6300000" cy="77567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400" dirty="0" smtClean="0"/>
              <a:t>Vários fatores positivos no </a:t>
            </a:r>
            <a:r>
              <a:rPr lang="pt-PT" sz="1400" dirty="0" err="1" smtClean="0"/>
              <a:t>geoportal</a:t>
            </a:r>
            <a:r>
              <a:rPr lang="pt-PT" sz="1400" dirty="0" smtClean="0"/>
              <a:t>, tem vindo a melhorar consistentemente em termos de maturidade dos dados abertos e ultrapassou a Itália nos indicadores INSPIRE dos serviços de dados geográficos. Os </a:t>
            </a:r>
            <a:r>
              <a:rPr lang="pt-PT" sz="1400" dirty="0" err="1" smtClean="0"/>
              <a:t>metadados</a:t>
            </a:r>
            <a:r>
              <a:rPr lang="pt-PT" sz="1400" dirty="0" smtClean="0"/>
              <a:t> são a principal falha na implementação húngara.</a:t>
            </a:r>
            <a:endParaRPr lang="pt-PT" sz="1400" dirty="0"/>
          </a:p>
        </p:txBody>
      </p:sp>
      <p:sp>
        <p:nvSpPr>
          <p:cNvPr id="321" name="Google Shape;321;p29"/>
          <p:cNvSpPr txBox="1">
            <a:spLocks noGrp="1"/>
          </p:cNvSpPr>
          <p:nvPr>
            <p:ph type="subTitle" idx="4294967295"/>
          </p:nvPr>
        </p:nvSpPr>
        <p:spPr>
          <a:xfrm>
            <a:off x="1421950" y="2541217"/>
            <a:ext cx="63000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200" dirty="0" smtClean="0"/>
              <a:t>N</a:t>
            </a:r>
            <a:r>
              <a:rPr lang="en" sz="1200" dirty="0" smtClean="0"/>
              <a:t>o entanto….</a:t>
            </a:r>
            <a:endParaRPr sz="1200" dirty="0"/>
          </a:p>
        </p:txBody>
      </p:sp>
      <p:sp>
        <p:nvSpPr>
          <p:cNvPr id="322" name="Google Shape;322;p29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323" name="Google Shape;323;p29"/>
          <p:cNvSpPr/>
          <p:nvPr/>
        </p:nvSpPr>
        <p:spPr>
          <a:xfrm rot="-2700000">
            <a:off x="4470555" y="2432067"/>
            <a:ext cx="202913" cy="202999"/>
          </a:xfrm>
          <a:custGeom>
            <a:avLst/>
            <a:gdLst/>
            <a:ahLst/>
            <a:cxnLst/>
            <a:rect l="l" t="t" r="r" b="b"/>
            <a:pathLst>
              <a:path w="209462" h="209550" extrusionOk="0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B0C6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B0C6D3"/>
              </a:solidFill>
            </a:endParaRPr>
          </a:p>
        </p:txBody>
      </p:sp>
      <p:sp>
        <p:nvSpPr>
          <p:cNvPr id="324" name="Google Shape;324;p29"/>
          <p:cNvSpPr/>
          <p:nvPr/>
        </p:nvSpPr>
        <p:spPr>
          <a:xfrm rot="-2700000">
            <a:off x="4470554" y="2798130"/>
            <a:ext cx="202913" cy="202999"/>
          </a:xfrm>
          <a:custGeom>
            <a:avLst/>
            <a:gdLst/>
            <a:ahLst/>
            <a:cxnLst/>
            <a:rect l="l" t="t" r="r" b="b"/>
            <a:pathLst>
              <a:path w="209462" h="209550" extrusionOk="0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B0C6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B0C6D3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PT" sz="2800" dirty="0" smtClean="0">
                <a:solidFill>
                  <a:schemeClr val="bg2"/>
                </a:solidFill>
                <a:latin typeface="Frank Ruhl Libre"/>
              </a:rPr>
              <a:t>Conclusão</a:t>
            </a:r>
            <a:endParaRPr lang="pt-PT" sz="2800" dirty="0">
              <a:solidFill>
                <a:schemeClr val="bg2"/>
              </a:solidFill>
              <a:latin typeface="Frank Ruhl Libre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6" grpId="0"/>
      <p:bldP spid="317" grpId="0" build="p"/>
      <p:bldP spid="318" grpId="0"/>
      <p:bldP spid="319" grpId="0" build="p"/>
      <p:bldP spid="321" grpId="0" build="p"/>
      <p:bldP spid="323" grpId="0" animBg="1"/>
      <p:bldP spid="3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3009700" y="1187400"/>
            <a:ext cx="3124500" cy="27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114300" indent="0">
              <a:buNone/>
            </a:pPr>
            <a:r>
              <a:rPr lang="pt-PT" sz="1600" dirty="0" smtClean="0">
                <a:latin typeface="Frank Ruhl Libre"/>
              </a:rPr>
              <a:t> </a:t>
            </a:r>
            <a:r>
              <a:rPr lang="pt-PT" sz="1600" dirty="0">
                <a:latin typeface="Frank Ruhl Libre"/>
              </a:rPr>
              <a:t>Uma infraestrutura de dados </a:t>
            </a:r>
            <a:r>
              <a:rPr lang="pt-PT" sz="1600" dirty="0" smtClean="0">
                <a:latin typeface="Frank Ruhl Libre"/>
              </a:rPr>
              <a:t>espaciais </a:t>
            </a:r>
            <a:r>
              <a:rPr lang="pt-PT" sz="1600" dirty="0">
                <a:latin typeface="Frank Ruhl Libre"/>
              </a:rPr>
              <a:t>é definida como uma estrutura de </a:t>
            </a:r>
            <a:r>
              <a:rPr lang="pt-PT" sz="1600" dirty="0" smtClean="0">
                <a:latin typeface="Frank Ruhl Libre"/>
              </a:rPr>
              <a:t>políticas</a:t>
            </a:r>
            <a:r>
              <a:rPr lang="pt-PT" sz="1600" dirty="0">
                <a:latin typeface="Frank Ruhl Libre"/>
              </a:rPr>
              <a:t>, acordos institucionais, tecnologias, dados e pessoas que facilita a partilha e o uso </a:t>
            </a:r>
            <a:r>
              <a:rPr lang="pt-PT" sz="1600" dirty="0" smtClean="0">
                <a:latin typeface="Frank Ruhl Libre"/>
              </a:rPr>
              <a:t>eficiente </a:t>
            </a:r>
            <a:r>
              <a:rPr lang="pt-PT" sz="1600" dirty="0">
                <a:latin typeface="Frank Ruhl Libre"/>
              </a:rPr>
              <a:t>da informação geográfica através da implementação de standards e protocolos </a:t>
            </a:r>
            <a:r>
              <a:rPr lang="pt-PT" sz="1600" dirty="0" smtClean="0">
                <a:latin typeface="Frank Ruhl Libre"/>
              </a:rPr>
              <a:t>para </a:t>
            </a:r>
            <a:r>
              <a:rPr lang="pt-PT" sz="1600" dirty="0">
                <a:latin typeface="Frank Ruhl Libre"/>
              </a:rPr>
              <a:t>acesso e interoperabilidade</a:t>
            </a:r>
            <a:endParaRPr sz="1600" dirty="0">
              <a:latin typeface="Frank Ruhl Libre"/>
            </a:endParaRPr>
          </a:p>
        </p:txBody>
      </p:sp>
      <p:sp>
        <p:nvSpPr>
          <p:cNvPr id="207" name="Google Shape;207;p18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"/>
          <p:cNvSpPr txBox="1">
            <a:spLocks noGrp="1"/>
          </p:cNvSpPr>
          <p:nvPr>
            <p:ph type="ctrTitle" idx="4294967295"/>
          </p:nvPr>
        </p:nvSpPr>
        <p:spPr>
          <a:xfrm>
            <a:off x="1275150" y="2505375"/>
            <a:ext cx="6593700" cy="5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 smtClean="0"/>
              <a:t>Obrigado pela vossa atenção</a:t>
            </a:r>
            <a:endParaRPr lang="pt-PT" sz="2400" dirty="0"/>
          </a:p>
        </p:txBody>
      </p:sp>
      <p:sp>
        <p:nvSpPr>
          <p:cNvPr id="193" name="Google Shape;193;p16"/>
          <p:cNvSpPr txBox="1">
            <a:spLocks noGrp="1"/>
          </p:cNvSpPr>
          <p:nvPr>
            <p:ph type="subTitle" idx="4294967295"/>
          </p:nvPr>
        </p:nvSpPr>
        <p:spPr>
          <a:xfrm>
            <a:off x="1275150" y="3082179"/>
            <a:ext cx="6593700" cy="11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800" b="1" dirty="0" smtClean="0"/>
              <a:t>Perguntas?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 dirty="0" smtClean="0"/>
              <a:t>Sílvia Mourão, fc57541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 dirty="0" smtClean="0"/>
              <a:t>silamourao@gmail.com</a:t>
            </a:r>
            <a:endParaRPr lang="pt-PT" sz="1800" dirty="0"/>
          </a:p>
        </p:txBody>
      </p:sp>
      <p:sp>
        <p:nvSpPr>
          <p:cNvPr id="195" name="Google Shape;195;p16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40</a:t>
            </a:fld>
            <a:endParaRPr lang="pt-PT" dirty="0"/>
          </a:p>
        </p:txBody>
      </p:sp>
      <p:grpSp>
        <p:nvGrpSpPr>
          <p:cNvPr id="6" name="Google Shape;428;p36"/>
          <p:cNvGrpSpPr/>
          <p:nvPr/>
        </p:nvGrpSpPr>
        <p:grpSpPr>
          <a:xfrm>
            <a:off x="3828600" y="1220955"/>
            <a:ext cx="1486799" cy="1256322"/>
            <a:chOff x="3918650" y="293075"/>
            <a:chExt cx="488500" cy="412775"/>
          </a:xfrm>
        </p:grpSpPr>
        <p:sp>
          <p:nvSpPr>
            <p:cNvPr id="7" name="Google Shape;429;p36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30;p36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31;p36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pt-PT" sz="2800" dirty="0" smtClean="0"/>
              <a:t>IDE</a:t>
            </a:r>
            <a:endParaRPr lang="pt-PT" sz="2800" dirty="0"/>
          </a:p>
        </p:txBody>
      </p:sp>
      <p:sp>
        <p:nvSpPr>
          <p:cNvPr id="213" name="Google Shape;213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r>
              <a:rPr lang="pt-PT" sz="1600" dirty="0" smtClean="0"/>
              <a:t>Aumento da quantidade de informação disponível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r>
              <a:rPr lang="pt-PT" sz="1600" dirty="0" smtClean="0"/>
              <a:t>Necessidade de organizar e facilitar acesso a informação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r>
              <a:rPr lang="pt-PT" sz="1600" dirty="0" smtClean="0"/>
              <a:t>IDE nacionais começam a surgir na década de 90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endParaRPr lang="pt-PT" sz="1600" dirty="0" smtClean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endParaRPr lang="pt-PT" sz="1600" dirty="0" smtClean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endParaRPr lang="pt-PT" sz="1600" dirty="0" smtClean="0"/>
          </a:p>
        </p:txBody>
      </p:sp>
      <p:sp>
        <p:nvSpPr>
          <p:cNvPr id="214" name="Google Shape;214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5</a:t>
            </a:fld>
            <a:endParaRPr lang="pt-P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1009" y="797145"/>
            <a:ext cx="3349554" cy="379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1340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Evolução das IDE</a:t>
            </a:r>
            <a:endParaRPr lang="pt-PT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pt-PT" u="sng" dirty="0" smtClean="0"/>
              <a:t>Primeira Geração</a:t>
            </a:r>
          </a:p>
          <a:p>
            <a:r>
              <a:rPr lang="pt-PT" dirty="0" smtClean="0"/>
              <a:t>Metadados</a:t>
            </a:r>
          </a:p>
          <a:p>
            <a:r>
              <a:rPr lang="pt-PT" dirty="0" smtClean="0"/>
              <a:t>Facilidade de acesso</a:t>
            </a:r>
          </a:p>
          <a:p>
            <a:r>
              <a:rPr lang="pt-PT" dirty="0" smtClean="0"/>
              <a:t>Qualidade dos dados</a:t>
            </a:r>
            <a:endParaRPr lang="pt-P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pt-PT" u="sng" dirty="0" smtClean="0"/>
              <a:t>Segunda Geração</a:t>
            </a:r>
          </a:p>
          <a:p>
            <a:r>
              <a:rPr lang="pt-PT" dirty="0" smtClean="0"/>
              <a:t>Serviços geográficos</a:t>
            </a:r>
          </a:p>
          <a:p>
            <a:r>
              <a:rPr lang="pt-PT" dirty="0" smtClean="0"/>
              <a:t>Geoportal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pt-PT" u="sng" dirty="0" smtClean="0"/>
              <a:t>Terceira Geração</a:t>
            </a:r>
          </a:p>
          <a:p>
            <a:r>
              <a:rPr lang="pt-PT" dirty="0" smtClean="0"/>
              <a:t>Foco nos utilizadores</a:t>
            </a:r>
          </a:p>
          <a:p>
            <a:r>
              <a:rPr lang="pt-PT" dirty="0" smtClean="0"/>
              <a:t>Partilha</a:t>
            </a:r>
          </a:p>
          <a:p>
            <a:r>
              <a:rPr lang="pt-PT" dirty="0" smtClean="0"/>
              <a:t>Interatividade</a:t>
            </a:r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7" name="Curved Up Arrow 6"/>
          <p:cNvSpPr/>
          <p:nvPr/>
        </p:nvSpPr>
        <p:spPr>
          <a:xfrm>
            <a:off x="2146515" y="3479369"/>
            <a:ext cx="1394848" cy="50369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sp>
        <p:nvSpPr>
          <p:cNvPr id="8" name="Curved Up Arrow 7"/>
          <p:cNvSpPr/>
          <p:nvPr/>
        </p:nvSpPr>
        <p:spPr>
          <a:xfrm>
            <a:off x="5100528" y="3479369"/>
            <a:ext cx="1394848" cy="50369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0599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build="p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pt-PT" sz="2800" dirty="0" smtClean="0"/>
              <a:t>Diretiva INSPIRE</a:t>
            </a:r>
            <a:endParaRPr lang="pt-PT" sz="2800" dirty="0"/>
          </a:p>
        </p:txBody>
      </p:sp>
      <p:sp>
        <p:nvSpPr>
          <p:cNvPr id="213" name="Google Shape;213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r>
              <a:rPr lang="pt-PT" sz="1600" dirty="0" smtClean="0"/>
              <a:t>Diretiva </a:t>
            </a:r>
            <a:r>
              <a:rPr lang="pt-PT" sz="1600" dirty="0" smtClean="0"/>
              <a:t>EU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r>
              <a:rPr lang="pt-PT" sz="1600" dirty="0" smtClean="0"/>
              <a:t>Maio 2007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r>
              <a:rPr lang="pt-PT" sz="1600" dirty="0" smtClean="0"/>
              <a:t>Estabelecer </a:t>
            </a:r>
            <a:r>
              <a:rPr lang="pt-PT" sz="1600" dirty="0" smtClean="0"/>
              <a:t>uma IDE na </a:t>
            </a:r>
            <a:r>
              <a:rPr lang="pt-PT" sz="1600" dirty="0" smtClean="0"/>
              <a:t>Europa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r>
              <a:rPr lang="pt-PT" sz="1600" dirty="0" smtClean="0"/>
              <a:t>Harmonizar os dados dos países membros e facilitar interoperabilidade</a:t>
            </a:r>
            <a:endParaRPr lang="pt-PT" sz="1600" dirty="0"/>
          </a:p>
        </p:txBody>
      </p:sp>
      <p:sp>
        <p:nvSpPr>
          <p:cNvPr id="214" name="Google Shape;214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mtClean="0"/>
              <a:t>7</a:t>
            </a:fld>
            <a:endParaRPr lang="pt-P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7772" y="1394675"/>
            <a:ext cx="4316298" cy="265586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 smtClean="0"/>
              <a:t>INSPIRE</a:t>
            </a:r>
            <a:endParaRPr lang="pt-PT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en-GB" sz="1600" u="sng" dirty="0" smtClean="0"/>
              <a:t>Antes INSPIRE</a:t>
            </a:r>
          </a:p>
          <a:p>
            <a:r>
              <a:rPr lang="pt-PT" sz="1600" dirty="0" smtClean="0"/>
              <a:t>Dados incompletos</a:t>
            </a:r>
          </a:p>
          <a:p>
            <a:r>
              <a:rPr lang="pt-PT" sz="1600" dirty="0" smtClean="0"/>
              <a:t>Dados incompatíveis</a:t>
            </a:r>
          </a:p>
          <a:p>
            <a:r>
              <a:rPr lang="pt-PT" sz="1600" dirty="0" smtClean="0"/>
              <a:t>Sistemas funcionavam em isolamento</a:t>
            </a:r>
          </a:p>
          <a:p>
            <a:r>
              <a:rPr lang="pt-PT" sz="1600" dirty="0" smtClean="0"/>
              <a:t>Barreiras ao acesso e reutilização</a:t>
            </a:r>
            <a:endParaRPr lang="pt-PT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01600" indent="0">
              <a:buNone/>
            </a:pPr>
            <a:r>
              <a:rPr lang="pt-PT" sz="1600" u="sng" dirty="0" smtClean="0"/>
              <a:t>Ap</a:t>
            </a:r>
            <a:r>
              <a:rPr lang="pt-PT" sz="1600" u="sng" dirty="0" smtClean="0">
                <a:cs typeface="Times New Roman" panose="02020603050405020304" pitchFamily="18" charset="0"/>
              </a:rPr>
              <a:t>ós INSPIRE</a:t>
            </a:r>
          </a:p>
          <a:p>
            <a:r>
              <a:rPr lang="pt-PT" sz="1600" dirty="0" smtClean="0"/>
              <a:t>Metadados</a:t>
            </a:r>
          </a:p>
          <a:p>
            <a:r>
              <a:rPr lang="pt-PT" sz="1600" dirty="0" smtClean="0"/>
              <a:t>Dados harmonizados</a:t>
            </a:r>
          </a:p>
          <a:p>
            <a:r>
              <a:rPr lang="pt-PT" sz="1600" dirty="0" smtClean="0"/>
              <a:t>Sistemas interoperáveis</a:t>
            </a:r>
          </a:p>
          <a:p>
            <a:r>
              <a:rPr lang="pt-PT" sz="1600" dirty="0" smtClean="0"/>
              <a:t>Dados abertos</a:t>
            </a:r>
          </a:p>
          <a:p>
            <a:r>
              <a:rPr lang="pt-PT" sz="1600" dirty="0" smtClean="0"/>
              <a:t>Centralizado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9" name="Curved Up Arrow 8"/>
          <p:cNvSpPr/>
          <p:nvPr/>
        </p:nvSpPr>
        <p:spPr>
          <a:xfrm>
            <a:off x="4128350" y="3999244"/>
            <a:ext cx="887299" cy="36618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7739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 build="p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2800" dirty="0" smtClean="0"/>
              <a:t>Atualidade</a:t>
            </a:r>
            <a:endParaRPr lang="pt-PT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600" dirty="0" smtClean="0"/>
              <a:t>Diretiva INSPIRE ainda em fase de implementação</a:t>
            </a:r>
          </a:p>
          <a:p>
            <a:r>
              <a:rPr lang="pt-PT" sz="1600" dirty="0" smtClean="0"/>
              <a:t>Necessidade de avaliar o desempenho dos estados membros</a:t>
            </a:r>
          </a:p>
          <a:p>
            <a:r>
              <a:rPr lang="pt-PT" sz="1600" dirty="0" smtClean="0"/>
              <a:t>Casos de estudo: Hungria e Itália</a:t>
            </a:r>
            <a:endParaRPr lang="pt-PT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881" t="8502" b="2782"/>
          <a:stretch/>
        </p:blipFill>
        <p:spPr>
          <a:xfrm>
            <a:off x="4923692" y="1394675"/>
            <a:ext cx="3905656" cy="288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663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Dion template">
  <a:themeElements>
    <a:clrScheme name="Custom 347">
      <a:dk1>
        <a:srgbClr val="434343"/>
      </a:dk1>
      <a:lt1>
        <a:srgbClr val="FFFFFF"/>
      </a:lt1>
      <a:dk2>
        <a:srgbClr val="8A9BA6"/>
      </a:dk2>
      <a:lt2>
        <a:srgbClr val="D8DEE2"/>
      </a:lt2>
      <a:accent1>
        <a:srgbClr val="99BAB6"/>
      </a:accent1>
      <a:accent2>
        <a:srgbClr val="6B93A0"/>
      </a:accent2>
      <a:accent3>
        <a:srgbClr val="C0C99A"/>
      </a:accent3>
      <a:accent4>
        <a:srgbClr val="96B079"/>
      </a:accent4>
      <a:accent5>
        <a:srgbClr val="F3EDD7"/>
      </a:accent5>
      <a:accent6>
        <a:srgbClr val="C3B3A3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1036</Words>
  <Application>Microsoft Office PowerPoint</Application>
  <PresentationFormat>On-screen Show (16:9)</PresentationFormat>
  <Paragraphs>252</Paragraphs>
  <Slides>40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Calibri</vt:lpstr>
      <vt:lpstr>Frank Ruhl Libre</vt:lpstr>
      <vt:lpstr>Libre Baskerville</vt:lpstr>
      <vt:lpstr>Times New Roman</vt:lpstr>
      <vt:lpstr>Wingdings</vt:lpstr>
      <vt:lpstr>Dion template</vt:lpstr>
      <vt:lpstr>Análise Comparativa da Implementação da Diretiva INSPIRE na Hungria e Itália</vt:lpstr>
      <vt:lpstr>Índice</vt:lpstr>
      <vt:lpstr>1. Introdução</vt:lpstr>
      <vt:lpstr>PowerPoint Presentation</vt:lpstr>
      <vt:lpstr>IDE</vt:lpstr>
      <vt:lpstr>Evolução das IDE</vt:lpstr>
      <vt:lpstr>Diretiva INSPIRE</vt:lpstr>
      <vt:lpstr>INSPIRE</vt:lpstr>
      <vt:lpstr>Atualidade</vt:lpstr>
      <vt:lpstr>2. Área de Estudo</vt:lpstr>
      <vt:lpstr>Área de Estudo</vt:lpstr>
      <vt:lpstr>Área de Estudo</vt:lpstr>
      <vt:lpstr>Área de Estudo</vt:lpstr>
      <vt:lpstr>Área de Estudo</vt:lpstr>
      <vt:lpstr>Área de Estudo</vt:lpstr>
      <vt:lpstr>Área de Estudo</vt:lpstr>
      <vt:lpstr>3. Metodologia</vt:lpstr>
      <vt:lpstr>Metodologia</vt:lpstr>
      <vt:lpstr>4. Indicadores</vt:lpstr>
      <vt:lpstr>Geoportal</vt:lpstr>
      <vt:lpstr>Indicadores INSPIRE</vt:lpstr>
      <vt:lpstr>Indicadores MDA</vt:lpstr>
      <vt:lpstr>5. Análise Comparativa</vt:lpstr>
      <vt:lpstr>Geoportal Nacional - Hungria</vt:lpstr>
      <vt:lpstr>Geoportal Nacional - Hungria</vt:lpstr>
      <vt:lpstr>Geoportal Nacional - Itália</vt:lpstr>
      <vt:lpstr>Geoportal Nacional - Itália</vt:lpstr>
      <vt:lpstr>Geoportais Nacionais</vt:lpstr>
      <vt:lpstr>Indicadores INSPIRE</vt:lpstr>
      <vt:lpstr>Indicadores INSPIRE</vt:lpstr>
      <vt:lpstr>Indicadores INSPIRE</vt:lpstr>
      <vt:lpstr>Indicadores INSPIRE</vt:lpstr>
      <vt:lpstr>Indicadores INSPIRE</vt:lpstr>
      <vt:lpstr>Indicadores INSPIRE</vt:lpstr>
      <vt:lpstr>Maturidade dos Dados Abertos - Hungria</vt:lpstr>
      <vt:lpstr>Maturidade dos Dados Abertos - Itália</vt:lpstr>
      <vt:lpstr>Maturidade dos Dados Abertos</vt:lpstr>
      <vt:lpstr>6. Conclusão</vt:lpstr>
      <vt:lpstr>Itália</vt:lpstr>
      <vt:lpstr>Obrigado pela vossa atenção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Comparativa da Implementação da Diretiva INSPIRE na Hungria e Itália</dc:title>
  <dc:creator>Sílvia Mourão</dc:creator>
  <cp:lastModifiedBy>fc57541</cp:lastModifiedBy>
  <cp:revision>73</cp:revision>
  <dcterms:modified xsi:type="dcterms:W3CDTF">2023-01-23T05:01:02Z</dcterms:modified>
</cp:coreProperties>
</file>